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068" r:id="rId1"/>
  </p:sldMasterIdLst>
  <p:notesMasterIdLst>
    <p:notesMasterId r:id="rId53"/>
  </p:notesMasterIdLst>
  <p:sldIdLst>
    <p:sldId id="256" r:id="rId2"/>
    <p:sldId id="343" r:id="rId3"/>
    <p:sldId id="307" r:id="rId4"/>
    <p:sldId id="308" r:id="rId5"/>
    <p:sldId id="265" r:id="rId6"/>
    <p:sldId id="345" r:id="rId7"/>
    <p:sldId id="262" r:id="rId8"/>
    <p:sldId id="315" r:id="rId9"/>
    <p:sldId id="267" r:id="rId10"/>
    <p:sldId id="327" r:id="rId11"/>
    <p:sldId id="268" r:id="rId12"/>
    <p:sldId id="316" r:id="rId13"/>
    <p:sldId id="317" r:id="rId14"/>
    <p:sldId id="318" r:id="rId15"/>
    <p:sldId id="325" r:id="rId16"/>
    <p:sldId id="322" r:id="rId17"/>
    <p:sldId id="323" r:id="rId18"/>
    <p:sldId id="326" r:id="rId19"/>
    <p:sldId id="346" r:id="rId20"/>
    <p:sldId id="341" r:id="rId21"/>
    <p:sldId id="328" r:id="rId22"/>
    <p:sldId id="337" r:id="rId23"/>
    <p:sldId id="329" r:id="rId24"/>
    <p:sldId id="336" r:id="rId25"/>
    <p:sldId id="293" r:id="rId26"/>
    <p:sldId id="321" r:id="rId27"/>
    <p:sldId id="280" r:id="rId28"/>
    <p:sldId id="271" r:id="rId29"/>
    <p:sldId id="342" r:id="rId30"/>
    <p:sldId id="272" r:id="rId31"/>
    <p:sldId id="288" r:id="rId32"/>
    <p:sldId id="289" r:id="rId33"/>
    <p:sldId id="282" r:id="rId34"/>
    <p:sldId id="286" r:id="rId35"/>
    <p:sldId id="291" r:id="rId36"/>
    <p:sldId id="277" r:id="rId37"/>
    <p:sldId id="294" r:id="rId38"/>
    <p:sldId id="279" r:id="rId39"/>
    <p:sldId id="340" r:id="rId40"/>
    <p:sldId id="283" r:id="rId41"/>
    <p:sldId id="330" r:id="rId42"/>
    <p:sldId id="331" r:id="rId43"/>
    <p:sldId id="339" r:id="rId44"/>
    <p:sldId id="281" r:id="rId45"/>
    <p:sldId id="332" r:id="rId46"/>
    <p:sldId id="338" r:id="rId47"/>
    <p:sldId id="333" r:id="rId48"/>
    <p:sldId id="335" r:id="rId49"/>
    <p:sldId id="334" r:id="rId50"/>
    <p:sldId id="344" r:id="rId51"/>
    <p:sldId id="30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4A"/>
    <a:srgbClr val="C00000"/>
    <a:srgbClr val="002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l mediu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il mediu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17" autoAdjust="0"/>
    <p:restoredTop sz="94660"/>
  </p:normalViewPr>
  <p:slideViewPr>
    <p:cSldViewPr>
      <p:cViewPr>
        <p:scale>
          <a:sx n="95" d="100"/>
          <a:sy n="95" d="100"/>
        </p:scale>
        <p:origin x="-2172" y="-43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E748EB-33B1-4C26-BBE8-29F961D088DF}" type="datetimeFigureOut">
              <a:rPr lang="en-US" smtClean="0"/>
              <a:pPr/>
              <a:t>4/24/2023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ECF792-778D-4318-87E0-3281CE6C77E1}" type="slidenum">
              <a:rPr lang="en-US" smtClean="0"/>
              <a:pPr/>
              <a:t>‹#›</a:t>
            </a:fld>
            <a:endParaRPr lang="en-US"/>
          </a:p>
        </p:txBody>
      </p:sp>
    </p:spTree>
    <p:extLst>
      <p:ext uri="{BB962C8B-B14F-4D97-AF65-F5344CB8AC3E}">
        <p14:creationId xmlns:p14="http://schemas.microsoft.com/office/powerpoint/2010/main" val="184081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ECF792-778D-4318-87E0-3281CE6C77E1}" type="slidenum">
              <a:rPr lang="en-US" smtClean="0"/>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CF792-778D-4318-87E0-3281CE6C77E1}" type="slidenum">
              <a:rPr lang="en-US" smtClean="0"/>
              <a:pPr/>
              <a:t>11</a:t>
            </a:fld>
            <a:endParaRPr lang="en-US"/>
          </a:p>
        </p:txBody>
      </p:sp>
    </p:spTree>
    <p:extLst>
      <p:ext uri="{BB962C8B-B14F-4D97-AF65-F5344CB8AC3E}">
        <p14:creationId xmlns:p14="http://schemas.microsoft.com/office/powerpoint/2010/main" val="714453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CF792-778D-4318-87E0-3281CE6C77E1}" type="slidenum">
              <a:rPr lang="en-US" smtClean="0"/>
              <a:pPr/>
              <a:t>12</a:t>
            </a:fld>
            <a:endParaRPr lang="en-US"/>
          </a:p>
        </p:txBody>
      </p:sp>
    </p:spTree>
    <p:extLst>
      <p:ext uri="{BB962C8B-B14F-4D97-AF65-F5344CB8AC3E}">
        <p14:creationId xmlns:p14="http://schemas.microsoft.com/office/powerpoint/2010/main" val="71445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CF792-778D-4318-87E0-3281CE6C77E1}" type="slidenum">
              <a:rPr lang="en-US" smtClean="0"/>
              <a:pPr/>
              <a:t>13</a:t>
            </a:fld>
            <a:endParaRPr lang="en-US"/>
          </a:p>
        </p:txBody>
      </p:sp>
    </p:spTree>
    <p:extLst>
      <p:ext uri="{BB962C8B-B14F-4D97-AF65-F5344CB8AC3E}">
        <p14:creationId xmlns:p14="http://schemas.microsoft.com/office/powerpoint/2010/main" val="71445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CF792-778D-4318-87E0-3281CE6C77E1}" type="slidenum">
              <a:rPr lang="en-US" smtClean="0"/>
              <a:pPr/>
              <a:t>14</a:t>
            </a:fld>
            <a:endParaRPr lang="en-US"/>
          </a:p>
        </p:txBody>
      </p:sp>
    </p:spTree>
    <p:extLst>
      <p:ext uri="{BB962C8B-B14F-4D97-AF65-F5344CB8AC3E}">
        <p14:creationId xmlns:p14="http://schemas.microsoft.com/office/powerpoint/2010/main" val="71445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07ECF792-778D-4318-87E0-3281CE6C77E1}" type="slidenum">
              <a:rPr lang="en-US" smtClean="0"/>
              <a:pPr/>
              <a:t>23</a:t>
            </a:fld>
            <a:endParaRPr lang="en-US"/>
          </a:p>
        </p:txBody>
      </p:sp>
    </p:spTree>
    <p:extLst>
      <p:ext uri="{BB962C8B-B14F-4D97-AF65-F5344CB8AC3E}">
        <p14:creationId xmlns:p14="http://schemas.microsoft.com/office/powerpoint/2010/main" val="503025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07ECF792-778D-4318-87E0-3281CE6C77E1}" type="slidenum">
              <a:rPr lang="en-US" smtClean="0"/>
              <a:pPr/>
              <a:t>29</a:t>
            </a:fld>
            <a:endParaRPr lang="en-US"/>
          </a:p>
        </p:txBody>
      </p:sp>
    </p:spTree>
    <p:extLst>
      <p:ext uri="{BB962C8B-B14F-4D97-AF65-F5344CB8AC3E}">
        <p14:creationId xmlns:p14="http://schemas.microsoft.com/office/powerpoint/2010/main" val="218265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07ECF792-778D-4318-87E0-3281CE6C77E1}" type="slidenum">
              <a:rPr lang="en-US" smtClean="0"/>
              <a:pPr/>
              <a:t>47</a:t>
            </a:fld>
            <a:endParaRPr lang="en-US"/>
          </a:p>
        </p:txBody>
      </p:sp>
    </p:spTree>
    <p:extLst>
      <p:ext uri="{BB962C8B-B14F-4D97-AF65-F5344CB8AC3E}">
        <p14:creationId xmlns:p14="http://schemas.microsoft.com/office/powerpoint/2010/main" val="2182655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sp>
        <p:nvSpPr>
          <p:cNvPr id="15" name="Dreptunghi rotunjit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Dreptunghi rotunjit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u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o-RO" smtClean="0"/>
              <a:t>Faceți clic pentru a edita stilul de titlu Coordonator</a:t>
            </a:r>
            <a:endParaRPr kumimoji="0" lang="en-US"/>
          </a:p>
        </p:txBody>
      </p:sp>
      <p:sp>
        <p:nvSpPr>
          <p:cNvPr id="20" name="Subtitlu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o-RO" smtClean="0"/>
              <a:t>Faceți clic pentru editarea stilului de subtitlu al coordonatorului</a:t>
            </a:r>
            <a:endParaRPr kumimoji="0" lang="en-US"/>
          </a:p>
        </p:txBody>
      </p:sp>
      <p:sp>
        <p:nvSpPr>
          <p:cNvPr id="19" name="Substituent dată 18"/>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8" name="Substituent subsol 7"/>
          <p:cNvSpPr>
            <a:spLocks noGrp="1"/>
          </p:cNvSpPr>
          <p:nvPr>
            <p:ph type="ftr" sz="quarter" idx="11"/>
          </p:nvPr>
        </p:nvSpPr>
        <p:spPr/>
        <p:txBody>
          <a:bodyPr/>
          <a:lstStyle>
            <a:extLst/>
          </a:lstStyle>
          <a:p>
            <a:endParaRPr lang="en-US"/>
          </a:p>
        </p:txBody>
      </p:sp>
      <p:sp>
        <p:nvSpPr>
          <p:cNvPr id="11" name="Substituent număr diapozitiv 10"/>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a:xfrm>
            <a:off x="502920" y="4983480"/>
            <a:ext cx="8183880" cy="1051560"/>
          </a:xfrm>
        </p:spPr>
        <p:txBody>
          <a:bodyPr/>
          <a:lstStyle>
            <a:extLst/>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a:xfrm>
            <a:off x="502920" y="530352"/>
            <a:ext cx="8183880" cy="4187952"/>
          </a:xfrm>
        </p:spPr>
        <p:txBody>
          <a:bodyPr vert="eaVert"/>
          <a:lstStyle>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5" name="Substituent subsol 4"/>
          <p:cNvSpPr>
            <a:spLocks noGrp="1"/>
          </p:cNvSpPr>
          <p:nvPr>
            <p:ph type="ftr" sz="quarter" idx="11"/>
          </p:nvPr>
        </p:nvSpPr>
        <p:spPr/>
        <p:txBody>
          <a:bodyPr/>
          <a:lstStyle>
            <a:extLst/>
          </a:lstStyle>
          <a:p>
            <a:endParaRPr lang="en-US"/>
          </a:p>
        </p:txBody>
      </p:sp>
      <p:sp>
        <p:nvSpPr>
          <p:cNvPr id="6" name="Substituent număr diapozitiv 5"/>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629400" y="533404"/>
            <a:ext cx="1981200" cy="5257799"/>
          </a:xfrm>
        </p:spPr>
        <p:txBody>
          <a:bodyPr vert="eaVert"/>
          <a:lstStyle>
            <a:extLst/>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a:xfrm>
            <a:off x="533400" y="533402"/>
            <a:ext cx="5943600" cy="5257801"/>
          </a:xfrm>
        </p:spPr>
        <p:txBody>
          <a:bodyPr vert="eaVert"/>
          <a:lstStyle>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5" name="Substituent subsol 4"/>
          <p:cNvSpPr>
            <a:spLocks noGrp="1"/>
          </p:cNvSpPr>
          <p:nvPr>
            <p:ph type="ftr" sz="quarter" idx="11"/>
          </p:nvPr>
        </p:nvSpPr>
        <p:spPr/>
        <p:txBody>
          <a:bodyPr/>
          <a:lstStyle>
            <a:extLst/>
          </a:lstStyle>
          <a:p>
            <a:endParaRPr lang="en-US"/>
          </a:p>
        </p:txBody>
      </p:sp>
      <p:sp>
        <p:nvSpPr>
          <p:cNvPr id="6" name="Substituent număr diapozitiv 5"/>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a:xfrm>
            <a:off x="502920" y="4983480"/>
            <a:ext cx="8183880" cy="1051560"/>
          </a:xfrm>
        </p:spPr>
        <p:txBody>
          <a:bodyPr/>
          <a:lstStyle>
            <a:extLst/>
          </a:lstStyle>
          <a:p>
            <a:r>
              <a:rPr kumimoji="0" lang="ro-RO" smtClean="0"/>
              <a:t>Faceți clic pentru a edita stilul de titlu Coordonator</a:t>
            </a:r>
            <a:endParaRPr kumimoji="0" lang="en-US"/>
          </a:p>
        </p:txBody>
      </p:sp>
      <p:sp>
        <p:nvSpPr>
          <p:cNvPr id="3" name="Substituent conținut 2"/>
          <p:cNvSpPr>
            <a:spLocks noGrp="1"/>
          </p:cNvSpPr>
          <p:nvPr>
            <p:ph idx="1"/>
          </p:nvPr>
        </p:nvSpPr>
        <p:spPr>
          <a:xfrm>
            <a:off x="502920" y="530352"/>
            <a:ext cx="8183880" cy="4187952"/>
          </a:xfrm>
        </p:spPr>
        <p:txBody>
          <a:bodyPr/>
          <a:lstStyle>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5" name="Substituent subsol 4"/>
          <p:cNvSpPr>
            <a:spLocks noGrp="1"/>
          </p:cNvSpPr>
          <p:nvPr>
            <p:ph type="ftr" sz="quarter" idx="11"/>
          </p:nvPr>
        </p:nvSpPr>
        <p:spPr/>
        <p:txBody>
          <a:bodyPr/>
          <a:lstStyle>
            <a:extLst/>
          </a:lstStyle>
          <a:p>
            <a:endParaRPr lang="en-US"/>
          </a:p>
        </p:txBody>
      </p:sp>
      <p:sp>
        <p:nvSpPr>
          <p:cNvPr id="6" name="Substituent număr diapozitiv 5"/>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spTree>
      <p:nvGrpSpPr>
        <p:cNvPr id="1" name=""/>
        <p:cNvGrpSpPr/>
        <p:nvPr/>
      </p:nvGrpSpPr>
      <p:grpSpPr>
        <a:xfrm>
          <a:off x="0" y="0"/>
          <a:ext cx="0" cy="0"/>
          <a:chOff x="0" y="0"/>
          <a:chExt cx="0" cy="0"/>
        </a:xfrm>
      </p:grpSpPr>
      <p:sp>
        <p:nvSpPr>
          <p:cNvPr id="14" name="Dreptunghi rotunjit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reptunghi rotunjit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u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o-RO" smtClean="0"/>
              <a:t>Faceți clic pentru a edita stilurile de text Coordonator</a:t>
            </a:r>
          </a:p>
        </p:txBody>
      </p:sp>
      <p:sp>
        <p:nvSpPr>
          <p:cNvPr id="4" name="Substituent dată 3"/>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5" name="Substituent subsol 4"/>
          <p:cNvSpPr>
            <a:spLocks noGrp="1"/>
          </p:cNvSpPr>
          <p:nvPr>
            <p:ph type="ftr" sz="quarter" idx="11"/>
          </p:nvPr>
        </p:nvSpPr>
        <p:spPr/>
        <p:txBody>
          <a:bodyPr/>
          <a:lstStyle>
            <a:extLst/>
          </a:lstStyle>
          <a:p>
            <a:endParaRPr lang="en-US"/>
          </a:p>
        </p:txBody>
      </p:sp>
      <p:sp>
        <p:nvSpPr>
          <p:cNvPr id="6" name="Substituent număr diapozitiv 5"/>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extLst/>
          </a:lstStyle>
          <a:p>
            <a:r>
              <a:rPr kumimoji="0" lang="ro-RO" smtClean="0"/>
              <a:t>Faceți clic pentru a edita stilul de titlu Coordonator</a:t>
            </a:r>
            <a:endParaRPr kumimoji="0" lang="en-US"/>
          </a:p>
        </p:txBody>
      </p:sp>
      <p:sp>
        <p:nvSpPr>
          <p:cNvPr id="3" name="Substituent conținut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conținut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6" name="Substituent subsol 5"/>
          <p:cNvSpPr>
            <a:spLocks noGrp="1"/>
          </p:cNvSpPr>
          <p:nvPr>
            <p:ph type="ftr" sz="quarter" idx="11"/>
          </p:nvPr>
        </p:nvSpPr>
        <p:spPr/>
        <p:txBody>
          <a:bodyPr/>
          <a:lstStyle>
            <a:extLst/>
          </a:lstStyle>
          <a:p>
            <a:endParaRPr lang="en-US"/>
          </a:p>
        </p:txBody>
      </p:sp>
      <p:sp>
        <p:nvSpPr>
          <p:cNvPr id="7" name="Substituent număr diapozitiv 6"/>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502920" y="4983480"/>
            <a:ext cx="8183880" cy="1051560"/>
          </a:xfrm>
        </p:spPr>
        <p:txBody>
          <a:bodyPr anchor="b"/>
          <a:lstStyle>
            <a:lvl1pPr>
              <a:defRPr b="1"/>
            </a:lvl1pPr>
            <a:extLst/>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o-RO" smtClean="0"/>
              <a:t>Faceți clic pentru a edita stilurile de text Coordonator</a:t>
            </a:r>
          </a:p>
        </p:txBody>
      </p:sp>
      <p:sp>
        <p:nvSpPr>
          <p:cNvPr id="4" name="Substituent text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o-RO" smtClean="0"/>
              <a:t>Faceți clic pentru a edita stilurile de text Coordonator</a:t>
            </a:r>
          </a:p>
        </p:txBody>
      </p:sp>
      <p:sp>
        <p:nvSpPr>
          <p:cNvPr id="5" name="Substituent conținut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6" name="Substituent conținut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7" name="Substituent dată 6"/>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8" name="Substituent subsol 7"/>
          <p:cNvSpPr>
            <a:spLocks noGrp="1"/>
          </p:cNvSpPr>
          <p:nvPr>
            <p:ph type="ftr" sz="quarter" idx="11"/>
          </p:nvPr>
        </p:nvSpPr>
        <p:spPr/>
        <p:txBody>
          <a:bodyPr/>
          <a:lstStyle>
            <a:extLst/>
          </a:lstStyle>
          <a:p>
            <a:endParaRPr lang="en-US"/>
          </a:p>
        </p:txBody>
      </p:sp>
      <p:sp>
        <p:nvSpPr>
          <p:cNvPr id="9" name="Substituent număr diapozitiv 8"/>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extLst/>
          </a:lstStyle>
          <a:p>
            <a:r>
              <a:rPr kumimoji="0" lang="ro-RO" smtClean="0"/>
              <a:t>Faceți clic pentru a edita stilul de titlu Coordonator</a:t>
            </a:r>
            <a:endParaRPr kumimoji="0" lang="en-US"/>
          </a:p>
        </p:txBody>
      </p:sp>
      <p:sp>
        <p:nvSpPr>
          <p:cNvPr id="3" name="Substituent dată 2"/>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4" name="Substituent subsol 3"/>
          <p:cNvSpPr>
            <a:spLocks noGrp="1"/>
          </p:cNvSpPr>
          <p:nvPr>
            <p:ph type="ftr" sz="quarter" idx="11"/>
          </p:nvPr>
        </p:nvSpPr>
        <p:spPr/>
        <p:txBody>
          <a:bodyPr/>
          <a:lstStyle>
            <a:extLst/>
          </a:lstStyle>
          <a:p>
            <a:endParaRPr lang="en-US"/>
          </a:p>
        </p:txBody>
      </p:sp>
      <p:sp>
        <p:nvSpPr>
          <p:cNvPr id="5" name="Substituent număr diapozitiv 4"/>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Necompletat">
    <p:spTree>
      <p:nvGrpSpPr>
        <p:cNvPr id="1" name=""/>
        <p:cNvGrpSpPr/>
        <p:nvPr/>
      </p:nvGrpSpPr>
      <p:grpSpPr>
        <a:xfrm>
          <a:off x="0" y="0"/>
          <a:ext cx="0" cy="0"/>
          <a:chOff x="0" y="0"/>
          <a:chExt cx="0" cy="0"/>
        </a:xfrm>
      </p:grpSpPr>
      <p:sp>
        <p:nvSpPr>
          <p:cNvPr id="7" name="Dreptunghi rotunjit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Substituent dată 1"/>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3" name="Substituent subsol 2"/>
          <p:cNvSpPr>
            <a:spLocks noGrp="1"/>
          </p:cNvSpPr>
          <p:nvPr>
            <p:ph type="ftr" sz="quarter" idx="11"/>
          </p:nvPr>
        </p:nvSpPr>
        <p:spPr/>
        <p:txBody>
          <a:bodyPr/>
          <a:lstStyle>
            <a:extLst/>
          </a:lstStyle>
          <a:p>
            <a:endParaRPr lang="en-US"/>
          </a:p>
        </p:txBody>
      </p:sp>
      <p:sp>
        <p:nvSpPr>
          <p:cNvPr id="4" name="Substituent număr diapozitiv 3"/>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o-RO" smtClean="0"/>
              <a:t>Faceți clic pentru a edita stilul de titlu Coordonator</a:t>
            </a:r>
            <a:endParaRPr kumimoji="0" lang="en-US"/>
          </a:p>
        </p:txBody>
      </p:sp>
      <p:sp>
        <p:nvSpPr>
          <p:cNvPr id="3" name="Substituent text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conținut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6" name="Substituent subsol 5"/>
          <p:cNvSpPr>
            <a:spLocks noGrp="1"/>
          </p:cNvSpPr>
          <p:nvPr>
            <p:ph type="ftr" sz="quarter" idx="11"/>
          </p:nvPr>
        </p:nvSpPr>
        <p:spPr/>
        <p:txBody>
          <a:bodyPr/>
          <a:lstStyle>
            <a:extLst/>
          </a:lstStyle>
          <a:p>
            <a:endParaRPr lang="en-US"/>
          </a:p>
        </p:txBody>
      </p:sp>
      <p:sp>
        <p:nvSpPr>
          <p:cNvPr id="7" name="Substituent număr diapozitiv 6"/>
          <p:cNvSpPr>
            <a:spLocks noGrp="1"/>
          </p:cNvSpPr>
          <p:nvPr>
            <p:ph type="sldNum" sz="quarter" idx="12"/>
          </p:nvPr>
        </p:nvSpPr>
        <p:spPr/>
        <p:txBody>
          <a:bodyPr/>
          <a:lstStyle>
            <a:extLst/>
          </a:lstStyle>
          <a:p>
            <a:fld id="{1E923D44-A265-4C35-B3D9-34A1C005FE0F}" type="slidenum">
              <a:rPr lang="en-US" smtClean="0"/>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15" name="Dreptunghi rotunjit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reptunghi cu un colţ rotunjit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u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o-RO" smtClean="0"/>
              <a:t>Faceți clic pentru a edita stilul de titlu Coordonator</a:t>
            </a:r>
            <a:endParaRPr kumimoji="0" lang="en-US"/>
          </a:p>
        </p:txBody>
      </p:sp>
      <p:sp>
        <p:nvSpPr>
          <p:cNvPr id="4" name="Substituent text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extLst/>
          </a:lstStyle>
          <a:p>
            <a:fld id="{69E7B2AD-34D6-4093-8772-DC8079B6D005}" type="datetimeFigureOut">
              <a:rPr lang="en-US" smtClean="0"/>
              <a:pPr/>
              <a:t>4/24/2023</a:t>
            </a:fld>
            <a:endParaRPr lang="en-US"/>
          </a:p>
        </p:txBody>
      </p:sp>
      <p:sp>
        <p:nvSpPr>
          <p:cNvPr id="6" name="Substituent subsol 5"/>
          <p:cNvSpPr>
            <a:spLocks noGrp="1"/>
          </p:cNvSpPr>
          <p:nvPr>
            <p:ph type="ftr" sz="quarter" idx="11"/>
          </p:nvPr>
        </p:nvSpPr>
        <p:spPr/>
        <p:txBody>
          <a:bodyPr/>
          <a:lstStyle>
            <a:extLst/>
          </a:lstStyle>
          <a:p>
            <a:endParaRPr lang="en-US"/>
          </a:p>
        </p:txBody>
      </p:sp>
      <p:sp>
        <p:nvSpPr>
          <p:cNvPr id="7" name="Substituent număr diapozitiv 6"/>
          <p:cNvSpPr>
            <a:spLocks noGrp="1"/>
          </p:cNvSpPr>
          <p:nvPr>
            <p:ph type="sldNum" sz="quarter" idx="12"/>
          </p:nvPr>
        </p:nvSpPr>
        <p:spPr/>
        <p:txBody>
          <a:bodyPr/>
          <a:lstStyle>
            <a:extLst/>
          </a:lstStyle>
          <a:p>
            <a:fld id="{1E923D44-A265-4C35-B3D9-34A1C005FE0F}" type="slidenum">
              <a:rPr lang="en-US" smtClean="0"/>
              <a:pPr/>
              <a:t>‹#›</a:t>
            </a:fld>
            <a:endParaRPr lang="en-US"/>
          </a:p>
        </p:txBody>
      </p:sp>
      <p:sp>
        <p:nvSpPr>
          <p:cNvPr id="3" name="Substituent imagine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o-RO" smtClean="0"/>
              <a:t>Faceți clic pe pictogramă pentru a adăuga o imagine</a:t>
            </a:r>
            <a:endParaRPr kumimoji="0"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Dreptunghi rotunjit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Dreptunghi rotunjit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Substituent titlu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o-RO" smtClean="0"/>
              <a:t>Faceți clic pentru a edita stilul de titlu Coordonator</a:t>
            </a:r>
            <a:endParaRPr kumimoji="0" lang="en-US"/>
          </a:p>
        </p:txBody>
      </p:sp>
      <p:sp>
        <p:nvSpPr>
          <p:cNvPr id="4" name="Substituent text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o-RO" smtClean="0"/>
              <a:t>Faceți clic pentru a edita stilurile de text Coordonator</a:t>
            </a:r>
          </a:p>
          <a:p>
            <a:pPr lvl="1" eaLnBrk="1" latinLnBrk="0" hangingPunct="1"/>
            <a:r>
              <a:rPr kumimoji="0" lang="ro-RO" smtClean="0"/>
              <a:t>Al doilea nivel</a:t>
            </a:r>
          </a:p>
          <a:p>
            <a:pPr lvl="2" eaLnBrk="1" latinLnBrk="0" hangingPunct="1"/>
            <a:r>
              <a:rPr kumimoji="0" lang="ro-RO" smtClean="0"/>
              <a:t>Al treilea nivel</a:t>
            </a:r>
          </a:p>
          <a:p>
            <a:pPr lvl="3" eaLnBrk="1" latinLnBrk="0" hangingPunct="1"/>
            <a:r>
              <a:rPr kumimoji="0" lang="ro-RO" smtClean="0"/>
              <a:t>Al patrulea nivel</a:t>
            </a:r>
          </a:p>
          <a:p>
            <a:pPr lvl="4" eaLnBrk="1" latinLnBrk="0" hangingPunct="1"/>
            <a:r>
              <a:rPr kumimoji="0" lang="ro-RO" smtClean="0"/>
              <a:t>Al cincilea nivel</a:t>
            </a:r>
            <a:endParaRPr kumimoji="0" lang="en-US"/>
          </a:p>
        </p:txBody>
      </p:sp>
      <p:sp>
        <p:nvSpPr>
          <p:cNvPr id="25" name="Substituent dată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69E7B2AD-34D6-4093-8772-DC8079B6D005}" type="datetimeFigureOut">
              <a:rPr lang="en-US" smtClean="0"/>
              <a:pPr/>
              <a:t>4/24/2023</a:t>
            </a:fld>
            <a:endParaRPr lang="en-US"/>
          </a:p>
        </p:txBody>
      </p:sp>
      <p:sp>
        <p:nvSpPr>
          <p:cNvPr id="18" name="Substituent subsol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ubstituent număr diapozitiv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E923D44-A265-4C35-B3D9-34A1C005FE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ransition spd="slow">
    <p:fade/>
  </p:transition>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6.jpe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0.jpe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jpeg"/></Relationships>
</file>

<file path=ppt/slides/_rels/slide4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4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41.jpeg"/><Relationship Id="rId4" Type="http://schemas.openxmlformats.org/officeDocument/2006/relationships/image" Target="../media/image140.jpeg"/></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mailto:liceul_decebal@yahoo.com"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dal"/>
          <p:cNvPicPr>
            <a:picLocks noGrp="1" noChangeAspect="1" noChangeArrowheads="1"/>
          </p:cNvPicPr>
          <p:nvPr>
            <p:ph idx="4294967295"/>
          </p:nvPr>
        </p:nvPicPr>
        <p:blipFill>
          <a:blip r:embed="rId2" cstate="print">
            <a:lum contrast="-12000"/>
          </a:blip>
          <a:srcRect/>
          <a:stretch>
            <a:fillRect/>
          </a:stretch>
        </p:blipFill>
        <p:spPr bwMode="auto">
          <a:xfrm>
            <a:off x="323528" y="351138"/>
            <a:ext cx="8496944" cy="6102051"/>
          </a:xfrm>
          <a:prstGeom prst="rect">
            <a:avLst/>
          </a:prstGeom>
          <a:noFill/>
          <a:ln w="9525">
            <a:noFill/>
            <a:miter lim="800000"/>
            <a:headEnd/>
            <a:tailEnd/>
          </a:ln>
        </p:spPr>
      </p:pic>
      <p:sp>
        <p:nvSpPr>
          <p:cNvPr id="8" name="CasetăText 7"/>
          <p:cNvSpPr txBox="1"/>
          <p:nvPr/>
        </p:nvSpPr>
        <p:spPr>
          <a:xfrm>
            <a:off x="304800" y="1772259"/>
            <a:ext cx="8534400" cy="3539430"/>
          </a:xfrm>
          <a:prstGeom prst="rect">
            <a:avLst/>
          </a:prstGeom>
          <a:noFill/>
        </p:spPr>
        <p:txBody>
          <a:bodyPr wrap="square" rtlCol="0">
            <a:spAutoFit/>
          </a:bodyPr>
          <a:lstStyle/>
          <a:p>
            <a:pPr algn="ctr"/>
            <a:endParaRPr lang="en-US" sz="4800" b="1" dirty="0" smtClean="0">
              <a:solidFill>
                <a:srgbClr val="C00000"/>
              </a:solidFill>
              <a:latin typeface="Modern No. 20" pitchFamily="18" charset="0"/>
              <a:cs typeface="Times New Roman" pitchFamily="18" charset="0"/>
            </a:endParaRPr>
          </a:p>
          <a:p>
            <a:pPr algn="ctr"/>
            <a:r>
              <a:rPr lang="en-US" sz="4800" b="1" dirty="0">
                <a:solidFill>
                  <a:srgbClr val="C00000"/>
                </a:solidFill>
                <a:latin typeface="Algerian" pitchFamily="82" charset="0"/>
                <a:ea typeface="Calibri" pitchFamily="34" charset="0"/>
                <a:cs typeface="Times New Roman" pitchFamily="18" charset="0"/>
              </a:rPr>
              <a:t>LICEUL </a:t>
            </a:r>
            <a:r>
              <a:rPr lang="ro-RO" sz="4800" b="1" dirty="0">
                <a:solidFill>
                  <a:srgbClr val="C00000"/>
                </a:solidFill>
                <a:latin typeface="Algerian" pitchFamily="82" charset="0"/>
                <a:ea typeface="Calibri" pitchFamily="34" charset="0"/>
                <a:cs typeface="Times New Roman" pitchFamily="18" charset="0"/>
              </a:rPr>
              <a:t>TEORETIC</a:t>
            </a:r>
            <a:r>
              <a:rPr lang="en-US" sz="4800" b="1" dirty="0">
                <a:solidFill>
                  <a:srgbClr val="C00000"/>
                </a:solidFill>
                <a:latin typeface="Algerian" pitchFamily="82" charset="0"/>
                <a:ea typeface="Calibri" pitchFamily="34" charset="0"/>
                <a:cs typeface="Times New Roman" pitchFamily="18" charset="0"/>
              </a:rPr>
              <a:t> </a:t>
            </a:r>
            <a:r>
              <a:rPr lang="ro-RO" sz="4800" b="1" dirty="0">
                <a:solidFill>
                  <a:srgbClr val="C00000"/>
                </a:solidFill>
                <a:latin typeface="Algerian" pitchFamily="82" charset="0"/>
                <a:ea typeface="Calibri" pitchFamily="34" charset="0"/>
                <a:cs typeface="Times New Roman" pitchFamily="18" charset="0"/>
              </a:rPr>
              <a:t>„</a:t>
            </a:r>
            <a:r>
              <a:rPr lang="en-US" sz="4800" b="1" dirty="0">
                <a:solidFill>
                  <a:srgbClr val="C00000"/>
                </a:solidFill>
                <a:latin typeface="Algerian" pitchFamily="82" charset="0"/>
                <a:ea typeface="Calibri" pitchFamily="34" charset="0"/>
                <a:cs typeface="Times New Roman" pitchFamily="18" charset="0"/>
              </a:rPr>
              <a:t>DECEBAL”</a:t>
            </a:r>
            <a:br>
              <a:rPr lang="en-US" sz="4800" b="1" dirty="0">
                <a:solidFill>
                  <a:srgbClr val="C00000"/>
                </a:solidFill>
                <a:latin typeface="Algerian" pitchFamily="82" charset="0"/>
                <a:ea typeface="Calibri" pitchFamily="34" charset="0"/>
                <a:cs typeface="Times New Roman" pitchFamily="18" charset="0"/>
              </a:rPr>
            </a:br>
            <a:r>
              <a:rPr lang="en-US" sz="3200" b="1" dirty="0">
                <a:solidFill>
                  <a:srgbClr val="C00000"/>
                </a:solidFill>
                <a:latin typeface="Arial Black" pitchFamily="34" charset="0"/>
                <a:ea typeface="Calibri" pitchFamily="34" charset="0"/>
                <a:cs typeface="Times New Roman" pitchFamily="18" charset="0"/>
              </a:rPr>
              <a:t>BUCURE</a:t>
            </a:r>
            <a:r>
              <a:rPr lang="ro-RO" sz="3200" b="1" dirty="0">
                <a:solidFill>
                  <a:srgbClr val="C00000"/>
                </a:solidFill>
                <a:latin typeface="Arial Black" pitchFamily="34" charset="0"/>
                <a:ea typeface="Calibri" pitchFamily="34" charset="0"/>
                <a:cs typeface="Times New Roman" pitchFamily="18" charset="0"/>
              </a:rPr>
              <a:t>ŞTI</a:t>
            </a:r>
            <a:endParaRPr lang="en-US" sz="3200" b="1" dirty="0">
              <a:solidFill>
                <a:srgbClr val="C00000"/>
              </a:solidFill>
              <a:latin typeface="Arial Black" pitchFamily="34" charset="0"/>
              <a:ea typeface="Calibri" pitchFamily="34" charset="0"/>
              <a:cs typeface="Times New Roman" pitchFamily="18" charset="0"/>
            </a:endParaRPr>
          </a:p>
          <a:p>
            <a:pPr algn="ctr"/>
            <a:endParaRPr lang="en-US" sz="6000" b="1" dirty="0" smtClean="0">
              <a:solidFill>
                <a:srgbClr val="C00000"/>
              </a:solidFill>
              <a:latin typeface="Modern No. 20" pitchFamily="18" charset="0"/>
              <a:cs typeface="Times New Roman" pitchFamily="18" charset="0"/>
            </a:endParaRPr>
          </a:p>
          <a:p>
            <a:pPr algn="ctr"/>
            <a:r>
              <a:rPr lang="ro-RO" sz="1600" b="1" dirty="0" smtClean="0">
                <a:solidFill>
                  <a:srgbClr val="C00000"/>
                </a:solidFill>
                <a:latin typeface="Times New Roman" pitchFamily="18" charset="0"/>
                <a:cs typeface="Times New Roman" pitchFamily="18" charset="0"/>
              </a:rPr>
              <a:t>        MOTTO: </a:t>
            </a:r>
            <a:r>
              <a:rPr lang="ro-RO" sz="2000" b="1" dirty="0" smtClean="0">
                <a:solidFill>
                  <a:srgbClr val="C00000"/>
                </a:solidFill>
                <a:latin typeface="Times New Roman" pitchFamily="18" charset="0"/>
                <a:cs typeface="Times New Roman" pitchFamily="18" charset="0"/>
              </a:rPr>
              <a:t>„Singura apărare în fața lumii este cunoașterea ei temeinică” 	</a:t>
            </a:r>
            <a:r>
              <a:rPr lang="ro-RO" sz="1600" b="1" dirty="0" smtClean="0">
                <a:solidFill>
                  <a:srgbClr val="C00000"/>
                </a:solidFill>
                <a:latin typeface="Times New Roman" pitchFamily="18" charset="0"/>
                <a:cs typeface="Times New Roman" pitchFamily="18" charset="0"/>
              </a:rPr>
              <a:t>				</a:t>
            </a:r>
            <a:r>
              <a:rPr lang="en-US" sz="1600" b="1" dirty="0" smtClean="0">
                <a:solidFill>
                  <a:srgbClr val="C00000"/>
                </a:solidFill>
                <a:latin typeface="Times New Roman" pitchFamily="18" charset="0"/>
                <a:cs typeface="Times New Roman" pitchFamily="18" charset="0"/>
              </a:rPr>
              <a:t>			</a:t>
            </a:r>
            <a:r>
              <a:rPr lang="ro-RO" sz="1600" b="1" dirty="0" smtClean="0">
                <a:solidFill>
                  <a:srgbClr val="C00000"/>
                </a:solidFill>
                <a:latin typeface="Times New Roman" pitchFamily="18" charset="0"/>
                <a:cs typeface="Times New Roman" pitchFamily="18" charset="0"/>
              </a:rPr>
              <a:t>(Francis Bacon)</a:t>
            </a:r>
            <a:r>
              <a:rPr lang="en-US" sz="1600" b="1" dirty="0" smtClean="0">
                <a:solidFill>
                  <a:srgbClr val="C00000"/>
                </a:solidFill>
                <a:latin typeface="Times New Roman" pitchFamily="18" charset="0"/>
                <a:cs typeface="Times New Roman" pitchFamily="18" charset="0"/>
              </a:rPr>
              <a:t> </a:t>
            </a:r>
            <a:endParaRPr lang="ro-RO" sz="1600" dirty="0">
              <a:solidFill>
                <a:srgbClr val="C0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dal"/>
          <p:cNvPicPr>
            <a:picLocks noGrp="1" noChangeAspect="1" noChangeArrowheads="1"/>
          </p:cNvPicPr>
          <p:nvPr>
            <p:ph idx="4294967295"/>
          </p:nvPr>
        </p:nvPicPr>
        <p:blipFill>
          <a:blip r:embed="rId2" cstate="print">
            <a:lum contrast="-12000"/>
          </a:blip>
          <a:srcRect/>
          <a:stretch>
            <a:fillRect/>
          </a:stretch>
        </p:blipFill>
        <p:spPr bwMode="auto">
          <a:xfrm>
            <a:off x="395537" y="333375"/>
            <a:ext cx="8352927" cy="6048375"/>
          </a:xfrm>
          <a:prstGeom prst="rect">
            <a:avLst/>
          </a:prstGeom>
          <a:noFill/>
          <a:ln w="9525">
            <a:noFill/>
            <a:miter lim="800000"/>
            <a:headEnd/>
            <a:tailEnd/>
          </a:ln>
        </p:spPr>
      </p:pic>
      <p:sp>
        <p:nvSpPr>
          <p:cNvPr id="2" name="Dreptunghi 1"/>
          <p:cNvSpPr/>
          <p:nvPr/>
        </p:nvSpPr>
        <p:spPr>
          <a:xfrm>
            <a:off x="457200" y="838200"/>
            <a:ext cx="8305800" cy="4185761"/>
          </a:xfrm>
          <a:prstGeom prst="rect">
            <a:avLst/>
          </a:prstGeom>
        </p:spPr>
        <p:txBody>
          <a:bodyPr wrap="square">
            <a:spAutoFit/>
          </a:bodyPr>
          <a:lstStyle/>
          <a:p>
            <a:pPr lvl="0">
              <a:spcBef>
                <a:spcPts val="250"/>
              </a:spcBef>
              <a:buClr>
                <a:srgbClr val="F07F09"/>
              </a:buClr>
              <a:buSzPct val="80000"/>
            </a:pPr>
            <a:r>
              <a:rPr lang="vi-VN" sz="2800" b="1" dirty="0">
                <a:solidFill>
                  <a:srgbClr val="C00000"/>
                </a:solidFill>
                <a:latin typeface="Times New Roman" panose="02020603050405020304" pitchFamily="18" charset="0"/>
                <a:cs typeface="Times New Roman" panose="02020603050405020304" pitchFamily="18" charset="0"/>
              </a:rPr>
              <a:t>Cu resursele existente</a:t>
            </a:r>
            <a:r>
              <a:rPr lang="ro-RO" sz="2800" b="1" dirty="0">
                <a:solidFill>
                  <a:srgbClr val="C00000"/>
                </a:solidFill>
                <a:latin typeface="Times New Roman" panose="02020603050405020304" pitchFamily="18" charset="0"/>
                <a:cs typeface="Times New Roman" panose="02020603050405020304" pitchFamily="18" charset="0"/>
              </a:rPr>
              <a:t> și </a:t>
            </a:r>
            <a:r>
              <a:rPr lang="vi-VN" sz="2800" b="1" dirty="0">
                <a:solidFill>
                  <a:srgbClr val="C00000"/>
                </a:solidFill>
                <a:latin typeface="Times New Roman" panose="02020603050405020304" pitchFamily="18" charset="0"/>
                <a:cs typeface="Times New Roman" panose="02020603050405020304" pitchFamily="18" charset="0"/>
              </a:rPr>
              <a:t>în colaborare cu partenerii educaţionali, vom</a:t>
            </a:r>
            <a:r>
              <a:rPr lang="vi-VN" sz="2800" b="1" dirty="0" smtClean="0">
                <a:solidFill>
                  <a:srgbClr val="C00000"/>
                </a:solidFill>
                <a:latin typeface="Times New Roman" panose="02020603050405020304" pitchFamily="18" charset="0"/>
                <a:cs typeface="Times New Roman" panose="02020603050405020304" pitchFamily="18" charset="0"/>
              </a:rPr>
              <a:t>:</a:t>
            </a:r>
            <a:endParaRPr lang="ro-RO" sz="2000" b="1" dirty="0">
              <a:solidFill>
                <a:prstClr val="black"/>
              </a:solidFill>
              <a:latin typeface="Times New Roman" panose="02020603050405020304" pitchFamily="18" charset="0"/>
              <a:cs typeface="Times New Roman" panose="02020603050405020304" pitchFamily="18" charset="0"/>
            </a:endParaRPr>
          </a:p>
          <a:p>
            <a:pPr marL="265176" lvl="0" indent="-265176">
              <a:spcBef>
                <a:spcPts val="250"/>
              </a:spcBef>
              <a:buClr>
                <a:srgbClr val="C00000"/>
              </a:buClr>
              <a:buSzPct val="80000"/>
              <a:buFont typeface="Wingdings" pitchFamily="2" charset="2"/>
              <a:buChar char="§"/>
            </a:pPr>
            <a:r>
              <a:rPr lang="vi-VN" sz="2000" dirty="0">
                <a:solidFill>
                  <a:prstClr val="black"/>
                </a:solidFill>
                <a:latin typeface="Times New Roman" panose="02020603050405020304" pitchFamily="18" charset="0"/>
                <a:cs typeface="Times New Roman" panose="02020603050405020304" pitchFamily="18" charset="0"/>
              </a:rPr>
              <a:t>elabora strategii diferenţiate menite să faciliteze procesul de învăţare pentru toţi elevii, indiferent de nivelul intelectual, de apartenenţa etnică, religioasă sau de altă natură, prin oferirea de şanse egale şi promovarea educaţiei </a:t>
            </a:r>
            <a:r>
              <a:rPr lang="vi-VN" sz="2000" dirty="0" smtClean="0">
                <a:solidFill>
                  <a:prstClr val="black"/>
                </a:solidFill>
                <a:latin typeface="Times New Roman" panose="02020603050405020304" pitchFamily="18" charset="0"/>
                <a:cs typeface="Times New Roman" panose="02020603050405020304" pitchFamily="18" charset="0"/>
              </a:rPr>
              <a:t>inclu</a:t>
            </a:r>
            <a:r>
              <a:rPr lang="ro-RO" sz="2000" dirty="0" smtClean="0">
                <a:solidFill>
                  <a:prstClr val="black"/>
                </a:solidFill>
                <a:latin typeface="Times New Roman" panose="02020603050405020304" pitchFamily="18" charset="0"/>
                <a:cs typeface="Times New Roman" panose="02020603050405020304" pitchFamily="18" charset="0"/>
              </a:rPr>
              <a:t>z</a:t>
            </a:r>
            <a:r>
              <a:rPr lang="vi-VN" sz="2000" dirty="0" smtClean="0">
                <a:solidFill>
                  <a:prstClr val="black"/>
                </a:solidFill>
                <a:latin typeface="Times New Roman" panose="02020603050405020304" pitchFamily="18" charset="0"/>
                <a:cs typeface="Times New Roman" panose="02020603050405020304" pitchFamily="18" charset="0"/>
              </a:rPr>
              <a:t>ive</a:t>
            </a:r>
            <a:r>
              <a:rPr lang="ro-RO" sz="2000" dirty="0">
                <a:solidFill>
                  <a:prstClr val="black"/>
                </a:solidFill>
                <a:latin typeface="Times New Roman" panose="02020603050405020304" pitchFamily="18" charset="0"/>
                <a:cs typeface="Times New Roman" panose="02020603050405020304" pitchFamily="18" charset="0"/>
              </a:rPr>
              <a:t>;</a:t>
            </a:r>
          </a:p>
          <a:p>
            <a:pPr marL="265176" lvl="0" indent="-265176">
              <a:spcBef>
                <a:spcPts val="250"/>
              </a:spcBef>
              <a:buClr>
                <a:srgbClr val="C00000"/>
              </a:buClr>
              <a:buSzPct val="80000"/>
              <a:buFont typeface="Wingdings" pitchFamily="2" charset="2"/>
              <a:buChar char="§"/>
            </a:pPr>
            <a:r>
              <a:rPr lang="vi-VN" sz="2000" dirty="0">
                <a:solidFill>
                  <a:prstClr val="black"/>
                </a:solidFill>
                <a:latin typeface="Times New Roman" panose="02020603050405020304" pitchFamily="18" charset="0"/>
                <a:cs typeface="Times New Roman" panose="02020603050405020304" pitchFamily="18" charset="0"/>
              </a:rPr>
              <a:t>încuraja elevii în dezvoltarea spiritului de echipă, pentru a dobândi o conduită personală responsabilă, tolerantă;</a:t>
            </a:r>
            <a:endParaRPr lang="ro-RO" sz="2000" dirty="0">
              <a:solidFill>
                <a:prstClr val="black"/>
              </a:solidFill>
              <a:latin typeface="Times New Roman" panose="02020603050405020304" pitchFamily="18" charset="0"/>
              <a:cs typeface="Times New Roman" panose="02020603050405020304" pitchFamily="18" charset="0"/>
            </a:endParaRPr>
          </a:p>
          <a:p>
            <a:pPr marL="265176" lvl="0" indent="-265176">
              <a:spcBef>
                <a:spcPts val="250"/>
              </a:spcBef>
              <a:buClr>
                <a:srgbClr val="C00000"/>
              </a:buClr>
              <a:buSzPct val="80000"/>
              <a:buFont typeface="Wingdings" pitchFamily="2" charset="2"/>
              <a:buChar char="§"/>
            </a:pPr>
            <a:r>
              <a:rPr lang="vi-VN" sz="2000" dirty="0">
                <a:solidFill>
                  <a:prstClr val="black"/>
                </a:solidFill>
                <a:latin typeface="Times New Roman" panose="02020603050405020304" pitchFamily="18" charset="0"/>
                <a:cs typeface="Times New Roman" panose="02020603050405020304" pitchFamily="18" charset="0"/>
              </a:rPr>
              <a:t>asigura tuturor tinerilor abilităţile comportamentale şi intelectuale necesare adaptării la un mediu dinamic şi </a:t>
            </a:r>
            <a:r>
              <a:rPr lang="vi-VN" sz="2000" dirty="0" smtClean="0">
                <a:solidFill>
                  <a:prstClr val="black"/>
                </a:solidFill>
                <a:latin typeface="Times New Roman" panose="02020603050405020304" pitchFamily="18" charset="0"/>
                <a:cs typeface="Times New Roman" panose="02020603050405020304" pitchFamily="18" charset="0"/>
              </a:rPr>
              <a:t>competitiv</a:t>
            </a:r>
            <a:r>
              <a:rPr lang="ro-RO" sz="2000" dirty="0">
                <a:solidFill>
                  <a:prstClr val="black"/>
                </a:solidFill>
                <a:latin typeface="Times New Roman" panose="02020603050405020304" pitchFamily="18" charset="0"/>
                <a:cs typeface="Times New Roman" panose="02020603050405020304" pitchFamily="18" charset="0"/>
              </a:rPr>
              <a:t>;</a:t>
            </a:r>
          </a:p>
          <a:p>
            <a:pPr marL="265176" lvl="0" indent="-265176">
              <a:spcBef>
                <a:spcPts val="250"/>
              </a:spcBef>
              <a:buClr>
                <a:srgbClr val="C00000"/>
              </a:buClr>
              <a:buSzPct val="80000"/>
              <a:buFont typeface="Wingdings" pitchFamily="2" charset="2"/>
              <a:buChar char="§"/>
            </a:pPr>
            <a:r>
              <a:rPr lang="vi-VN" sz="2000" dirty="0">
                <a:solidFill>
                  <a:prstClr val="black"/>
                </a:solidFill>
                <a:latin typeface="Times New Roman" panose="02020603050405020304" pitchFamily="18" charset="0"/>
                <a:cs typeface="Times New Roman" panose="02020603050405020304" pitchFamily="18" charset="0"/>
              </a:rPr>
              <a:t>diversifica şi adânci pregătirea generală a elevilor pentru atingerea performanţei.</a:t>
            </a:r>
            <a:endParaRPr lang="ro-RO"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4462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04800" y="275014"/>
            <a:ext cx="853440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400" b="1"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r>
              <a:rPr lang="ro-RO" sz="2400" b="1" dirty="0" smtClean="0">
                <a:solidFill>
                  <a:srgbClr val="C00000"/>
                </a:solidFill>
                <a:latin typeface="Algerian" pitchFamily="82" charset="0"/>
                <a:cs typeface="Times New Roman" panose="02020603050405020304" pitchFamily="18" charset="0"/>
              </a:rPr>
              <a:t>Liceul Teoretic ,,Decebal</a:t>
            </a:r>
            <a:r>
              <a:rPr lang="vi-VN" sz="2400" b="1" dirty="0" smtClean="0">
                <a:solidFill>
                  <a:srgbClr val="C00000"/>
                </a:solidFill>
                <a:cs typeface="Times New Roman" panose="02020603050405020304" pitchFamily="18" charset="0"/>
              </a:rPr>
              <a:t>” </a:t>
            </a:r>
            <a:endParaRPr lang="ro-RO" sz="2400" b="1" dirty="0" smtClean="0">
              <a:solidFill>
                <a:srgbClr val="C00000"/>
              </a:solidFill>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vi-VN" sz="1600" b="1" dirty="0" smtClean="0">
                <a:solidFill>
                  <a:srgbClr val="C00000"/>
                </a:solidFill>
                <a:cs typeface="Times New Roman" panose="02020603050405020304" pitchFamily="18" charset="0"/>
              </a:rPr>
              <a:t>dispune </a:t>
            </a:r>
            <a:r>
              <a:rPr lang="vi-VN" sz="1600" b="1" dirty="0">
                <a:solidFill>
                  <a:srgbClr val="C00000"/>
                </a:solidFill>
                <a:cs typeface="Times New Roman" panose="02020603050405020304" pitchFamily="18" charset="0"/>
              </a:rPr>
              <a:t>de </a:t>
            </a:r>
            <a:r>
              <a:rPr lang="vi-VN" sz="1600" b="1" dirty="0" smtClean="0">
                <a:solidFill>
                  <a:srgbClr val="C00000"/>
                </a:solidFill>
                <a:cs typeface="Times New Roman" panose="02020603050405020304" pitchFamily="18" charset="0"/>
              </a:rPr>
              <a:t>o</a:t>
            </a:r>
            <a:r>
              <a:rPr lang="ro-RO" sz="1600" b="1" dirty="0" smtClean="0">
                <a:solidFill>
                  <a:srgbClr val="C00000"/>
                </a:solidFill>
                <a:cs typeface="Times New Roman" panose="02020603050405020304" pitchFamily="18" charset="0"/>
              </a:rPr>
              <a:t> </a:t>
            </a:r>
            <a:r>
              <a:rPr lang="vi-VN" sz="1600" b="1" dirty="0" smtClean="0">
                <a:solidFill>
                  <a:srgbClr val="C00000"/>
                </a:solidFill>
                <a:cs typeface="Times New Roman" panose="02020603050405020304" pitchFamily="18" charset="0"/>
              </a:rPr>
              <a:t>bază </a:t>
            </a:r>
            <a:r>
              <a:rPr lang="vi-VN" sz="1600" b="1" dirty="0">
                <a:solidFill>
                  <a:srgbClr val="C00000"/>
                </a:solidFill>
                <a:cs typeface="Times New Roman" panose="02020603050405020304" pitchFamily="18" charset="0"/>
              </a:rPr>
              <a:t>materială modernă </a:t>
            </a:r>
            <a:r>
              <a:rPr lang="vi-VN" sz="1600" b="1" dirty="0" smtClean="0">
                <a:solidFill>
                  <a:srgbClr val="C00000"/>
                </a:solidFill>
                <a:cs typeface="Times New Roman" panose="02020603050405020304" pitchFamily="18" charset="0"/>
              </a:rPr>
              <a:t>pentru</a:t>
            </a:r>
            <a:r>
              <a:rPr lang="ro-RO" sz="1600" b="1" dirty="0" smtClean="0">
                <a:solidFill>
                  <a:srgbClr val="C00000"/>
                </a:solidFill>
                <a:cs typeface="Times New Roman" panose="02020603050405020304" pitchFamily="18" charset="0"/>
              </a:rPr>
              <a:t> </a:t>
            </a:r>
            <a:r>
              <a:rPr lang="vi-VN" sz="1600" b="1" dirty="0" smtClean="0">
                <a:solidFill>
                  <a:srgbClr val="C00000"/>
                </a:solidFill>
                <a:cs typeface="Times New Roman" panose="02020603050405020304" pitchFamily="18" charset="0"/>
              </a:rPr>
              <a:t>parcurgerea</a:t>
            </a:r>
            <a:endParaRPr lang="vi-VN" sz="1600" b="1" dirty="0">
              <a:solidFill>
                <a:srgbClr val="C00000"/>
              </a:solidFill>
              <a:cs typeface="Times New Roman" panose="02020603050405020304" pitchFamily="18" charset="0"/>
            </a:endParaRPr>
          </a:p>
          <a:p>
            <a:pPr lvl="0" algn="ctr" fontAlgn="base">
              <a:spcBef>
                <a:spcPct val="0"/>
              </a:spcBef>
              <a:spcAft>
                <a:spcPct val="0"/>
              </a:spcAft>
            </a:pPr>
            <a:r>
              <a:rPr lang="ro-RO" sz="1600" b="1" dirty="0" smtClean="0">
                <a:solidFill>
                  <a:srgbClr val="C00000"/>
                </a:solidFill>
                <a:latin typeface="Algerian" pitchFamily="82" charset="0"/>
                <a:cs typeface="Times New Roman" panose="02020603050405020304" pitchFamily="18" charset="0"/>
              </a:rPr>
              <a:t>    </a:t>
            </a:r>
            <a:r>
              <a:rPr lang="vi-VN" sz="1600" b="1" dirty="0" smtClean="0">
                <a:solidFill>
                  <a:srgbClr val="C00000"/>
                </a:solidFill>
                <a:cs typeface="Times New Roman" panose="02020603050405020304" pitchFamily="18" charset="0"/>
              </a:rPr>
              <a:t>activităţii </a:t>
            </a:r>
            <a:r>
              <a:rPr lang="vi-VN" sz="1600" b="1" dirty="0">
                <a:solidFill>
                  <a:srgbClr val="C00000"/>
                </a:solidFill>
                <a:cs typeface="Times New Roman" panose="02020603050405020304" pitchFamily="18" charset="0"/>
              </a:rPr>
              <a:t>didactice în condiţii optime</a:t>
            </a:r>
            <a:r>
              <a:rPr lang="vi-VN" sz="1600" b="1" dirty="0" smtClean="0">
                <a:solidFill>
                  <a:srgbClr val="C00000"/>
                </a:solidFill>
                <a:cs typeface="Arial" pitchFamily="34" charset="0"/>
              </a:rPr>
              <a:t>:</a:t>
            </a:r>
            <a:endParaRPr lang="ro-RO" sz="1600" b="1" dirty="0" smtClean="0">
              <a:solidFill>
                <a:srgbClr val="C00000"/>
              </a:solidFill>
              <a:latin typeface="Algerian" pitchFamily="82" charset="0"/>
              <a:cs typeface="Arial" pitchFamily="34" charset="0"/>
            </a:endParaRPr>
          </a:p>
          <a:p>
            <a:pPr lvl="0" algn="ctr" fontAlgn="base">
              <a:spcBef>
                <a:spcPct val="0"/>
              </a:spcBef>
              <a:spcAft>
                <a:spcPct val="0"/>
              </a:spcAft>
            </a:pPr>
            <a:endParaRPr lang="ro-RO" sz="1400" b="1" dirty="0" smtClean="0">
              <a:cs typeface="Arial" pitchFamily="34" charset="0"/>
            </a:endParaRPr>
          </a:p>
          <a:p>
            <a:pPr lvl="0" algn="ctr" fontAlgn="base">
              <a:spcBef>
                <a:spcPct val="0"/>
              </a:spcBef>
              <a:spcAft>
                <a:spcPct val="0"/>
              </a:spcAft>
            </a:pPr>
            <a:endParaRPr lang="ro-RO" sz="1400" b="1" dirty="0" smtClean="0">
              <a:cs typeface="Arial" pitchFamily="34" charset="0"/>
            </a:endParaRPr>
          </a:p>
          <a:p>
            <a:pPr marL="2519363" lvl="5" indent="63500">
              <a:buFont typeface="Wingdings" pitchFamily="2" charset="2"/>
              <a:buChar char="q"/>
              <a:tabLst>
                <a:tab pos="457200" algn="l"/>
              </a:tabLst>
            </a:pPr>
            <a:r>
              <a:rPr lang="vi-VN" sz="1400" dirty="0" smtClean="0">
                <a:latin typeface="Times New Roman" pitchFamily="18" charset="0"/>
                <a:cs typeface="Times New Roman" pitchFamily="18" charset="0"/>
              </a:rPr>
              <a:t>20 </a:t>
            </a:r>
            <a:r>
              <a:rPr lang="vi-VN" sz="1400" dirty="0">
                <a:latin typeface="Times New Roman" pitchFamily="18" charset="0"/>
                <a:cs typeface="Times New Roman" pitchFamily="18" charset="0"/>
              </a:rPr>
              <a:t>săli de clasă, dotate cu mobilier modern, </a:t>
            </a:r>
            <a:endParaRPr lang="ro-RO" sz="1400" dirty="0" smtClean="0">
              <a:latin typeface="Times New Roman" pitchFamily="18" charset="0"/>
              <a:cs typeface="Times New Roman" pitchFamily="18" charset="0"/>
            </a:endParaRPr>
          </a:p>
          <a:p>
            <a:pPr marL="2519363" lvl="5" indent="63500">
              <a:tabLst>
                <a:tab pos="457200" algn="l"/>
              </a:tabLst>
            </a:pPr>
            <a:r>
              <a:rPr lang="vi-VN" sz="1400" dirty="0" smtClean="0">
                <a:latin typeface="Times New Roman" pitchFamily="18" charset="0"/>
                <a:cs typeface="Times New Roman" pitchFamily="18" charset="0"/>
              </a:rPr>
              <a:t>calculatoare</a:t>
            </a:r>
            <a:r>
              <a:rPr lang="vi-VN" sz="1400" dirty="0">
                <a:latin typeface="Times New Roman" pitchFamily="18" charset="0"/>
                <a:cs typeface="Times New Roman" pitchFamily="18" charset="0"/>
              </a:rPr>
              <a:t>, videoproiectoare</a:t>
            </a:r>
          </a:p>
          <a:p>
            <a:pPr marL="2519363" lvl="5" indent="63500">
              <a:buFont typeface="Wingdings" pitchFamily="2" charset="2"/>
              <a:buChar char="q"/>
              <a:tabLst>
                <a:tab pos="457200" algn="l"/>
              </a:tabLst>
            </a:pPr>
            <a:r>
              <a:rPr lang="ro-RO" sz="1400" dirty="0" smtClean="0">
                <a:latin typeface="Times New Roman" pitchFamily="18" charset="0"/>
                <a:cs typeface="Times New Roman" pitchFamily="18" charset="0"/>
              </a:rPr>
              <a:t>Laborator fizică</a:t>
            </a:r>
            <a:endParaRPr lang="en-US" sz="1400" dirty="0" smtClean="0">
              <a:latin typeface="Times New Roman" pitchFamily="18" charset="0"/>
              <a:cs typeface="Times New Roman" pitchFamily="18" charset="0"/>
            </a:endParaRPr>
          </a:p>
          <a:p>
            <a:pPr marL="2519363" lvl="5" indent="63500">
              <a:buFont typeface="Wingdings" pitchFamily="2" charset="2"/>
              <a:buChar char="q"/>
              <a:tabLst>
                <a:tab pos="457200" algn="l"/>
              </a:tabLst>
            </a:pPr>
            <a:r>
              <a:rPr lang="ro-RO" sz="1400" dirty="0" smtClean="0">
                <a:latin typeface="Times New Roman" pitchFamily="18" charset="0"/>
                <a:cs typeface="Times New Roman" pitchFamily="18" charset="0"/>
              </a:rPr>
              <a:t>Laborator chimie</a:t>
            </a:r>
            <a:endParaRPr lang="en-US" sz="1400" dirty="0" smtClean="0">
              <a:latin typeface="Times New Roman" pitchFamily="18" charset="0"/>
              <a:cs typeface="Times New Roman" pitchFamily="18" charset="0"/>
            </a:endParaRPr>
          </a:p>
          <a:p>
            <a:pPr marL="2519363" lvl="5" indent="63500">
              <a:buFont typeface="Wingdings" pitchFamily="2" charset="2"/>
              <a:buChar char="q"/>
              <a:tabLst>
                <a:tab pos="457200" algn="l"/>
              </a:tabLst>
            </a:pPr>
            <a:r>
              <a:rPr lang="ro-RO" sz="1400" dirty="0" smtClean="0">
                <a:latin typeface="Times New Roman" pitchFamily="18" charset="0"/>
                <a:cs typeface="Times New Roman" pitchFamily="18" charset="0"/>
              </a:rPr>
              <a:t>Laborator biologie</a:t>
            </a:r>
            <a:endParaRPr lang="en-US" sz="1400" dirty="0" smtClean="0">
              <a:latin typeface="Times New Roman" pitchFamily="18" charset="0"/>
              <a:cs typeface="Times New Roman" pitchFamily="18" charset="0"/>
            </a:endParaRPr>
          </a:p>
          <a:p>
            <a:pPr marL="2519363" lvl="5" indent="63500" algn="just">
              <a:buFont typeface="Wingdings" pitchFamily="2" charset="2"/>
              <a:buChar char="q"/>
              <a:tabLst>
                <a:tab pos="457200" algn="l"/>
              </a:tabLst>
            </a:pPr>
            <a:r>
              <a:rPr lang="ro-RO" sz="1400" dirty="0" smtClean="0">
                <a:latin typeface="Times New Roman" pitchFamily="18" charset="0"/>
                <a:cs typeface="Times New Roman" pitchFamily="18" charset="0"/>
              </a:rPr>
              <a:t>Cabinet pentru limba franceză</a:t>
            </a:r>
            <a:endParaRPr lang="en-US" sz="1400" dirty="0" smtClean="0">
              <a:latin typeface="Times New Roman" pitchFamily="18" charset="0"/>
              <a:cs typeface="Times New Roman" pitchFamily="18" charset="0"/>
            </a:endParaRPr>
          </a:p>
          <a:p>
            <a:pPr marL="2519363" lvl="5" indent="63500" algn="just" eaLnBrk="0" hangingPunct="0">
              <a:buFont typeface="Wingdings" pitchFamily="2" charset="2"/>
              <a:buChar char="q"/>
              <a:tabLst>
                <a:tab pos="457200" algn="l"/>
              </a:tabLst>
            </a:pPr>
            <a:r>
              <a:rPr lang="ro-RO" sz="1400" dirty="0" smtClean="0">
                <a:latin typeface="Times New Roman" pitchFamily="18" charset="0"/>
                <a:cs typeface="Times New Roman" pitchFamily="18" charset="0"/>
              </a:rPr>
              <a:t>Cabinet pentru limba engleză</a:t>
            </a:r>
          </a:p>
          <a:p>
            <a:pPr marL="2519363" lvl="5" indent="63500" algn="just" eaLnBrk="0" hangingPunct="0">
              <a:buFont typeface="Wingdings" pitchFamily="2" charset="2"/>
              <a:buChar char="q"/>
              <a:tabLst>
                <a:tab pos="457200" algn="l"/>
              </a:tabLst>
            </a:pPr>
            <a:r>
              <a:rPr lang="ro-RO" sz="1400" dirty="0" smtClean="0">
                <a:latin typeface="Times New Roman" pitchFamily="18" charset="0"/>
                <a:ea typeface="Calibri" pitchFamily="34" charset="0"/>
                <a:cs typeface="Times New Roman" pitchFamily="18" charset="0"/>
              </a:rPr>
              <a:t>Cabinet </a:t>
            </a:r>
            <a:r>
              <a:rPr lang="ro-RO" sz="1400" dirty="0">
                <a:latin typeface="Times New Roman" pitchFamily="18" charset="0"/>
                <a:ea typeface="Calibri" pitchFamily="34" charset="0"/>
                <a:cs typeface="Times New Roman" pitchFamily="18" charset="0"/>
              </a:rPr>
              <a:t>de consiliere </a:t>
            </a:r>
            <a:r>
              <a:rPr lang="ro-RO" sz="1400" dirty="0" err="1">
                <a:latin typeface="Times New Roman" pitchFamily="18" charset="0"/>
                <a:ea typeface="Calibri" pitchFamily="34" charset="0"/>
                <a:cs typeface="Times New Roman" pitchFamily="18" charset="0"/>
              </a:rPr>
              <a:t>psihopedagogică</a:t>
            </a:r>
            <a:endParaRPr lang="en-US" sz="1400" dirty="0">
              <a:latin typeface="Times New Roman" pitchFamily="18" charset="0"/>
              <a:cs typeface="Times New Roman" pitchFamily="18" charset="0"/>
            </a:endParaRPr>
          </a:p>
          <a:p>
            <a:pPr lvl="5" algn="just" eaLnBrk="0" hangingPunct="0">
              <a:tabLst>
                <a:tab pos="457200" algn="l"/>
              </a:tabLst>
            </a:pPr>
            <a:endParaRPr lang="en-US" sz="1400" dirty="0" smtClean="0">
              <a:solidFill>
                <a:srgbClr val="002060"/>
              </a:solidFill>
              <a:latin typeface="Times New Roman" pitchFamily="18" charset="0"/>
              <a:cs typeface="Times New Roman" pitchFamily="18" charset="0"/>
            </a:endParaRPr>
          </a:p>
        </p:txBody>
      </p:sp>
      <p:sp>
        <p:nvSpPr>
          <p:cNvPr id="20484" name="Rectangle 4"/>
          <p:cNvSpPr>
            <a:spLocks noChangeArrowheads="1"/>
          </p:cNvSpPr>
          <p:nvPr/>
        </p:nvSpPr>
        <p:spPr bwMode="auto">
          <a:xfrm rot="10800000" flipV="1">
            <a:off x="1331640" y="3203841"/>
            <a:ext cx="781236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i="0" u="none" strike="noStrike" cap="none" normalizeH="0" baseline="0" dirty="0" smtClean="0">
              <a:ln>
                <a:noFill/>
              </a:ln>
              <a:effectLst/>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1400" dirty="0">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o-RO" sz="1400" i="0" u="none" strike="noStrike" cap="none" normalizeH="0" baseline="0" dirty="0" smtClean="0">
              <a:ln>
                <a:noFill/>
              </a:ln>
              <a:effectLst/>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o-RO" sz="1400" i="0" u="none" strike="noStrike" cap="none" normalizeH="0" baseline="0" dirty="0" smtClean="0">
                <a:ln>
                  <a:noFill/>
                </a:ln>
                <a:effectLst/>
                <a:latin typeface="Arial" pitchFamily="34" charset="0"/>
                <a:ea typeface="Calibri" pitchFamily="34" charset="0"/>
                <a:cs typeface="Arial" pitchFamily="34" charset="0"/>
              </a:rPr>
              <a:t>Mobilier școlar modern, computere, imprimante, videoproiectoare, table inteligente</a:t>
            </a:r>
            <a:r>
              <a:rPr kumimoji="0" lang="ro-RO" sz="14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a:t>
            </a:r>
            <a:endParaRPr kumimoji="0" lang="ro-RO" sz="18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2056" name="Picture 8" descr="C:\Users\Bogdan\Desktop\oferta\100NCD90\DSC_0049.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31000"/>
                    </a14:imgEffect>
                  </a14:imgLayer>
                </a14:imgProps>
              </a:ext>
              <a:ext uri="{28A0092B-C50C-407E-A947-70E740481C1C}">
                <a14:useLocalDpi xmlns:a14="http://schemas.microsoft.com/office/drawing/2010/main" val="0"/>
              </a:ext>
            </a:extLst>
          </a:blip>
          <a:stretch>
            <a:fillRect/>
          </a:stretch>
        </p:blipFill>
        <p:spPr bwMode="auto">
          <a:xfrm>
            <a:off x="5867400" y="4495800"/>
            <a:ext cx="2906497" cy="193270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54000"/>
                    </a14:imgEffect>
                  </a14:imgLayer>
                </a14:imgProps>
              </a:ext>
              <a:ext uri="{28A0092B-C50C-407E-A947-70E740481C1C}">
                <a14:useLocalDpi xmlns:a14="http://schemas.microsoft.com/office/drawing/2010/main" val="0"/>
              </a:ext>
            </a:extLst>
          </a:blip>
          <a:stretch>
            <a:fillRect/>
          </a:stretch>
        </p:blipFill>
        <p:spPr bwMode="auto">
          <a:xfrm>
            <a:off x="228600" y="1447800"/>
            <a:ext cx="2743200" cy="20275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C:\Users\ADRIAN~1\AppData\Local\Temp\Rar$DR17.346\Decebal 2013\P1010652.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50000"/>
                    </a14:imgEffect>
                  </a14:imgLayer>
                </a14:imgProps>
              </a:ext>
            </a:extLst>
          </a:blip>
          <a:stretch>
            <a:fillRect/>
          </a:stretch>
        </p:blipFill>
        <p:spPr bwMode="auto">
          <a:xfrm>
            <a:off x="381000" y="4343400"/>
            <a:ext cx="3032551" cy="2057400"/>
          </a:xfrm>
          <a:prstGeom prst="rect">
            <a:avLst/>
          </a:prstGeom>
          <a:noFill/>
          <a:ln>
            <a:noFill/>
          </a:ln>
        </p:spPr>
      </p:pic>
      <p:pic>
        <p:nvPicPr>
          <p:cNvPr id="2059" name="Picture 11"/>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54000"/>
                    </a14:imgEffect>
                  </a14:imgLayer>
                </a14:imgProps>
              </a:ext>
              <a:ext uri="{28A0092B-C50C-407E-A947-70E740481C1C}">
                <a14:useLocalDpi xmlns:a14="http://schemas.microsoft.com/office/drawing/2010/main" val="0"/>
              </a:ext>
            </a:extLst>
          </a:blip>
          <a:stretch>
            <a:fillRect/>
          </a:stretch>
        </p:blipFill>
        <p:spPr bwMode="auto">
          <a:xfrm>
            <a:off x="6019800" y="2209800"/>
            <a:ext cx="2662944" cy="1666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04800" y="381001"/>
            <a:ext cx="85344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o-RO" sz="2800" dirty="0" smtClean="0">
                <a:solidFill>
                  <a:srgbClr val="C00000"/>
                </a:solidFill>
                <a:latin typeface="Algerian" pitchFamily="82" charset="0"/>
                <a:cs typeface="Times New Roman" pitchFamily="18" charset="0"/>
              </a:rPr>
              <a:t>SalĂ de festivitĂȚi cu 80 de locuri</a:t>
            </a:r>
            <a:endParaRPr lang="en-US" sz="2800" dirty="0" smtClean="0">
              <a:solidFill>
                <a:srgbClr val="C00000"/>
              </a:solidFill>
              <a:latin typeface="Algerian" pitchFamily="82" charset="0"/>
              <a:cs typeface="Times New Roman" pitchFamily="18" charset="0"/>
            </a:endParaRPr>
          </a:p>
          <a:p>
            <a:pPr lvl="5">
              <a:tabLst>
                <a:tab pos="457200" algn="l"/>
              </a:tabLst>
            </a:pPr>
            <a:endParaRPr lang="ro-RO" sz="2800" dirty="0" smtClean="0">
              <a:solidFill>
                <a:schemeClr val="bg1"/>
              </a:solidFill>
              <a:latin typeface="Times New Roman" pitchFamily="18" charset="0"/>
              <a:cs typeface="Times New Roman" pitchFamily="18" charset="0"/>
            </a:endParaRPr>
          </a:p>
          <a:p>
            <a:pPr lvl="5" algn="just" eaLnBrk="0" hangingPunct="0">
              <a:tabLst>
                <a:tab pos="457200" algn="l"/>
              </a:tabLst>
            </a:pPr>
            <a:endParaRPr lang="en-US" sz="2800" dirty="0" smtClean="0">
              <a:solidFill>
                <a:srgbClr val="002060"/>
              </a:solidFill>
              <a:latin typeface="Times New Roman" pitchFamily="18" charset="0"/>
              <a:cs typeface="Times New Roman" pitchFamily="18" charset="0"/>
            </a:endParaRPr>
          </a:p>
        </p:txBody>
      </p:sp>
      <p:pic>
        <p:nvPicPr>
          <p:cNvPr id="11" name="Picture 7" descr="C:\Users\Bogdan\Desktop\oferta\100NCD90\DSC_0034.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57000"/>
                    </a14:imgEffect>
                  </a14:imgLayer>
                </a14:imgProps>
              </a:ext>
              <a:ext uri="{28A0092B-C50C-407E-A947-70E740481C1C}">
                <a14:useLocalDpi xmlns:a14="http://schemas.microsoft.com/office/drawing/2010/main" val="0"/>
              </a:ext>
            </a:extLst>
          </a:blip>
          <a:stretch>
            <a:fillRect/>
          </a:stretch>
        </p:blipFill>
        <p:spPr bwMode="auto">
          <a:xfrm>
            <a:off x="304800" y="3352800"/>
            <a:ext cx="3063240" cy="20366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15000" y="3276600"/>
            <a:ext cx="2920237" cy="1938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lum bright="-17000"/>
            <a:extLst>
              <a:ext uri="{28A0092B-C50C-407E-A947-70E740481C1C}">
                <a14:useLocalDpi xmlns:a14="http://schemas.microsoft.com/office/drawing/2010/main" val="0"/>
              </a:ext>
            </a:extLst>
          </a:blip>
          <a:stretch>
            <a:fillRect/>
          </a:stretch>
        </p:blipFill>
        <p:spPr bwMode="auto">
          <a:xfrm>
            <a:off x="2971800" y="4419600"/>
            <a:ext cx="3200400" cy="19812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ine 6" descr="C:\Users\Director\Desktop\poze\zld.jpg"/>
          <p:cNvPicPr/>
          <p:nvPr/>
        </p:nvPicPr>
        <p:blipFill>
          <a:blip r:embed="rId7" cstate="print">
            <a:extLst>
              <a:ext uri="{28A0092B-C50C-407E-A947-70E740481C1C}">
                <a14:useLocalDpi xmlns:a14="http://schemas.microsoft.com/office/drawing/2010/main" val="0"/>
              </a:ext>
            </a:extLst>
          </a:blip>
          <a:stretch>
            <a:fillRect/>
          </a:stretch>
        </p:blipFill>
        <p:spPr bwMode="auto">
          <a:xfrm>
            <a:off x="2895600" y="838200"/>
            <a:ext cx="2809702" cy="1945178"/>
          </a:xfrm>
          <a:prstGeom prst="ellipse">
            <a:avLst/>
          </a:prstGeom>
          <a:ln>
            <a:noFill/>
          </a:ln>
          <a:effectLst>
            <a:softEdge rad="112500"/>
          </a:effectLst>
        </p:spPr>
      </p:pic>
      <p:sp>
        <p:nvSpPr>
          <p:cNvPr id="8" name="Rectangle 7"/>
          <p:cNvSpPr/>
          <p:nvPr/>
        </p:nvSpPr>
        <p:spPr>
          <a:xfrm>
            <a:off x="304800" y="2819400"/>
            <a:ext cx="8534400" cy="523220"/>
          </a:xfrm>
          <a:prstGeom prst="rect">
            <a:avLst/>
          </a:prstGeom>
        </p:spPr>
        <p:txBody>
          <a:bodyPr wrap="square">
            <a:spAutoFit/>
          </a:bodyPr>
          <a:lstStyle/>
          <a:p>
            <a:pPr lvl="0" fontAlgn="base">
              <a:spcBef>
                <a:spcPct val="0"/>
              </a:spcBef>
              <a:spcAft>
                <a:spcPct val="0"/>
              </a:spcAft>
            </a:pPr>
            <a:r>
              <a:rPr lang="ro-RO" sz="2800" dirty="0" smtClean="0">
                <a:solidFill>
                  <a:srgbClr val="C00000"/>
                </a:solidFill>
                <a:latin typeface="Algerian" pitchFamily="82" charset="0"/>
                <a:cs typeface="Times New Roman" pitchFamily="18" charset="0"/>
              </a:rPr>
              <a:t>2 cabinete de informaticĂ</a:t>
            </a:r>
          </a:p>
        </p:txBody>
      </p:sp>
    </p:spTree>
    <p:extLst>
      <p:ext uri="{BB962C8B-B14F-4D97-AF65-F5344CB8AC3E}">
        <p14:creationId xmlns:p14="http://schemas.microsoft.com/office/powerpoint/2010/main" val="324931118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81000" y="-3720"/>
            <a:ext cx="8382000"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lvl="5" eaLnBrk="0" hangingPunct="0">
              <a:tabLst>
                <a:tab pos="457200" algn="l"/>
                <a:tab pos="2062163" algn="l"/>
              </a:tabLst>
            </a:pPr>
            <a:endParaRPr lang="ro-RO" sz="2800" dirty="0" smtClean="0">
              <a:solidFill>
                <a:srgbClr val="C00000"/>
              </a:solidFill>
              <a:latin typeface="Algerian" pitchFamily="82" charset="0"/>
              <a:cs typeface="Times New Roman" pitchFamily="18" charset="0"/>
            </a:endParaRPr>
          </a:p>
          <a:p>
            <a:pPr marL="0" lvl="5" eaLnBrk="0" hangingPunct="0">
              <a:tabLst>
                <a:tab pos="457200" algn="l"/>
                <a:tab pos="2062163" algn="l"/>
              </a:tabLst>
            </a:pPr>
            <a:r>
              <a:rPr lang="ro-RO" sz="2800" dirty="0" smtClean="0">
                <a:solidFill>
                  <a:srgbClr val="C00000"/>
                </a:solidFill>
                <a:latin typeface="Algerian" pitchFamily="82" charset="0"/>
                <a:cs typeface="Times New Roman" pitchFamily="18" charset="0"/>
              </a:rPr>
              <a:t>Cabinet medical</a:t>
            </a:r>
            <a:endParaRPr lang="en-US" sz="2800" dirty="0" smtClean="0">
              <a:solidFill>
                <a:srgbClr val="C00000"/>
              </a:solidFill>
              <a:latin typeface="Algerian" pitchFamily="82" charset="0"/>
              <a:cs typeface="Times New Roman" pitchFamily="18" charset="0"/>
            </a:endParaRPr>
          </a:p>
          <a:p>
            <a:pPr marL="0" lvl="5" algn="just" eaLnBrk="0" hangingPunct="0">
              <a:tabLst>
                <a:tab pos="457200" algn="l"/>
              </a:tabLst>
            </a:pPr>
            <a:r>
              <a:rPr lang="ro-RO" sz="2800" dirty="0" smtClean="0">
                <a:solidFill>
                  <a:srgbClr val="C00000"/>
                </a:solidFill>
                <a:latin typeface="Algerian" pitchFamily="82" charset="0"/>
                <a:cs typeface="Times New Roman" pitchFamily="18" charset="0"/>
              </a:rPr>
              <a:t>Cabinet stomatologic</a:t>
            </a:r>
          </a:p>
          <a:p>
            <a:pPr marL="1604963" lvl="5" algn="just" eaLnBrk="0" hangingPunct="0">
              <a:tabLst>
                <a:tab pos="457200" algn="l"/>
              </a:tabLst>
            </a:pPr>
            <a:endParaRPr lang="ro-RO" sz="2800" dirty="0" smtClean="0">
              <a:solidFill>
                <a:srgbClr val="C00000"/>
              </a:solidFill>
              <a:latin typeface="Algerian" pitchFamily="82" charset="0"/>
              <a:cs typeface="Times New Roman" pitchFamily="18" charset="0"/>
            </a:endParaRPr>
          </a:p>
          <a:p>
            <a:pPr marL="1604963" lvl="5" algn="just" eaLnBrk="0" hangingPunct="0">
              <a:tabLst>
                <a:tab pos="457200" algn="l"/>
              </a:tabLst>
            </a:pPr>
            <a:endParaRPr lang="ro-RO" sz="2800" dirty="0" smtClean="0">
              <a:solidFill>
                <a:srgbClr val="C00000"/>
              </a:solidFill>
              <a:latin typeface="Algerian" pitchFamily="82" charset="0"/>
              <a:cs typeface="Times New Roman" pitchFamily="18" charset="0"/>
            </a:endParaRPr>
          </a:p>
          <a:p>
            <a:pPr marL="0" lvl="5" algn="just" eaLnBrk="0" hangingPunct="0">
              <a:tabLst>
                <a:tab pos="457200" algn="l"/>
              </a:tabLst>
            </a:pPr>
            <a:r>
              <a:rPr lang="ro-RO" sz="2800" dirty="0" err="1" smtClean="0">
                <a:solidFill>
                  <a:srgbClr val="C00000"/>
                </a:solidFill>
                <a:latin typeface="Algerian" pitchFamily="82" charset="0"/>
                <a:cs typeface="Times New Roman" pitchFamily="18" charset="0"/>
              </a:rPr>
              <a:t>BibliotecĂ</a:t>
            </a:r>
            <a:endParaRPr lang="ro-RO" sz="2800" dirty="0" smtClean="0">
              <a:solidFill>
                <a:srgbClr val="C00000"/>
              </a:solidFill>
              <a:latin typeface="Algerian" pitchFamily="82" charset="0"/>
              <a:cs typeface="Times New Roman" pitchFamily="18" charset="0"/>
            </a:endParaRPr>
          </a:p>
          <a:p>
            <a:pPr marL="0" lvl="5" algn="just" eaLnBrk="0" hangingPunct="0">
              <a:tabLst>
                <a:tab pos="457200" algn="l"/>
              </a:tabLst>
            </a:pPr>
            <a:endParaRPr lang="ro-RO" sz="2800" dirty="0" smtClean="0">
              <a:solidFill>
                <a:srgbClr val="C00000"/>
              </a:solidFill>
              <a:latin typeface="Algerian" pitchFamily="82" charset="0"/>
              <a:cs typeface="Times New Roman" pitchFamily="18" charset="0"/>
            </a:endParaRPr>
          </a:p>
          <a:p>
            <a:pPr marL="0" lvl="5" algn="ctr" eaLnBrk="0" hangingPunct="0">
              <a:tabLst>
                <a:tab pos="457200" algn="l"/>
              </a:tabLst>
            </a:pPr>
            <a:r>
              <a:rPr lang="vi-VN" dirty="0" smtClean="0">
                <a:latin typeface="Times New Roman" pitchFamily="18" charset="0"/>
                <a:cs typeface="Times New Roman" pitchFamily="18" charset="0"/>
              </a:rPr>
              <a:t>Numărul </a:t>
            </a:r>
            <a:r>
              <a:rPr lang="vi-VN" dirty="0">
                <a:latin typeface="Times New Roman" pitchFamily="18" charset="0"/>
                <a:cs typeface="Times New Roman" pitchFamily="18" charset="0"/>
              </a:rPr>
              <a:t>total de fond de </a:t>
            </a:r>
            <a:r>
              <a:rPr lang="vi-VN" dirty="0" smtClean="0">
                <a:latin typeface="Times New Roman" pitchFamily="18" charset="0"/>
                <a:cs typeface="Times New Roman" pitchFamily="18" charset="0"/>
              </a:rPr>
              <a:t>carte</a:t>
            </a:r>
            <a:r>
              <a:rPr lang="ro-RO" dirty="0" smtClean="0">
                <a:latin typeface="Times New Roman" pitchFamily="18" charset="0"/>
                <a:cs typeface="Times New Roman" pitchFamily="18" charset="0"/>
              </a:rPr>
              <a:t> </a:t>
            </a:r>
            <a:r>
              <a:rPr lang="vi-VN" dirty="0" smtClean="0">
                <a:latin typeface="Times New Roman" pitchFamily="18" charset="0"/>
                <a:cs typeface="Times New Roman" pitchFamily="18" charset="0"/>
              </a:rPr>
              <a:t>este </a:t>
            </a:r>
            <a:r>
              <a:rPr lang="ro-RO" dirty="0" smtClean="0">
                <a:latin typeface="Times New Roman" pitchFamily="18" charset="0"/>
                <a:cs typeface="Times New Roman" pitchFamily="18" charset="0"/>
              </a:rPr>
              <a:t>42494</a:t>
            </a:r>
            <a:r>
              <a:rPr lang="vi-VN"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 volume, din care 30561 beletristică, 967 cărți în limbi străine.</a:t>
            </a:r>
            <a:endParaRPr lang="en-US" dirty="0" smtClean="0">
              <a:latin typeface="Times New Roman" pitchFamily="18" charset="0"/>
              <a:cs typeface="Times New Roman" pitchFamily="18" charset="0"/>
            </a:endParaRPr>
          </a:p>
        </p:txBody>
      </p:sp>
      <p:pic>
        <p:nvPicPr>
          <p:cNvPr id="3" name="Picture 5" descr="C:\Users\Bogdan\Desktop\oferta\100NCD90\DSC_0040.JPG"/>
          <p:cNvPicPr>
            <a:picLocks noChangeAspect="1" noChangeArrowheads="1"/>
          </p:cNvPicPr>
          <p:nvPr/>
        </p:nvPicPr>
        <p:blipFill>
          <a:blip r:embed="rId3" cstate="print">
            <a:lum bright="6000"/>
            <a:extLst>
              <a:ext uri="{BEBA8EAE-BF5A-486C-A8C5-ECC9F3942E4B}">
                <a14:imgProps xmlns:a14="http://schemas.microsoft.com/office/drawing/2010/main">
                  <a14:imgLayer r:embed="rId4">
                    <a14:imgEffect>
                      <a14:brightnessContrast contrast="66000"/>
                    </a14:imgEffect>
                  </a14:imgLayer>
                </a14:imgProps>
              </a:ext>
              <a:ext uri="{28A0092B-C50C-407E-A947-70E740481C1C}">
                <a14:useLocalDpi xmlns:a14="http://schemas.microsoft.com/office/drawing/2010/main" val="0"/>
              </a:ext>
            </a:extLst>
          </a:blip>
          <a:srcRect/>
          <a:stretch>
            <a:fillRect/>
          </a:stretch>
        </p:blipFill>
        <p:spPr bwMode="auto">
          <a:xfrm>
            <a:off x="5181600" y="457200"/>
            <a:ext cx="2766546"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Users\Bogdan\Desktop\oferta\100NCD90\DSC_0005.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57000"/>
                    </a14:imgEffect>
                  </a14:imgLayer>
                </a14:imgProps>
              </a:ext>
              <a:ext uri="{28A0092B-C50C-407E-A947-70E740481C1C}">
                <a14:useLocalDpi xmlns:a14="http://schemas.microsoft.com/office/drawing/2010/main" val="0"/>
              </a:ext>
            </a:extLst>
          </a:blip>
          <a:stretch>
            <a:fillRect/>
          </a:stretch>
        </p:blipFill>
        <p:spPr bwMode="auto">
          <a:xfrm>
            <a:off x="3200400" y="3733800"/>
            <a:ext cx="3045024" cy="2554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3" descr="C:\Users\Director\Desktop\New folder (2)\thumbnail.jpg"/>
          <p:cNvPicPr>
            <a:picLocks noChangeAspect="1" noChangeArrowheads="1"/>
          </p:cNvPicPr>
          <p:nvPr/>
        </p:nvPicPr>
        <p:blipFill>
          <a:blip r:embed="rId7" cstate="print">
            <a:lum bright="-13000"/>
            <a:extLst>
              <a:ext uri="{28A0092B-C50C-407E-A947-70E740481C1C}">
                <a14:useLocalDpi xmlns:a14="http://schemas.microsoft.com/office/drawing/2010/main" val="0"/>
              </a:ext>
            </a:extLst>
          </a:blip>
          <a:stretch>
            <a:fillRect/>
          </a:stretch>
        </p:blipFill>
        <p:spPr bwMode="auto">
          <a:xfrm>
            <a:off x="457200" y="3276600"/>
            <a:ext cx="2590800" cy="259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Imagine 12" descr="C:\Users\Director\Desktop\poze\bibloteca.JPG"/>
          <p:cNvPicPr/>
          <p:nvPr/>
        </p:nvPicPr>
        <p:blipFill>
          <a:blip r:embed="rId8" cstate="print">
            <a:lum bright="-13000"/>
            <a:extLst>
              <a:ext uri="{28A0092B-C50C-407E-A947-70E740481C1C}">
                <a14:useLocalDpi xmlns:a14="http://schemas.microsoft.com/office/drawing/2010/main" val="0"/>
              </a:ext>
            </a:extLst>
          </a:blip>
          <a:stretch>
            <a:fillRect/>
          </a:stretch>
        </p:blipFill>
        <p:spPr bwMode="auto">
          <a:xfrm>
            <a:off x="6324600" y="3352800"/>
            <a:ext cx="2439785" cy="2527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36330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Bogdan\Desktop\oferta\100NCD90\DSC_002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14000"/>
                    </a14:imgEffect>
                  </a14:imgLayer>
                </a14:imgProps>
              </a:ext>
              <a:ext uri="{28A0092B-C50C-407E-A947-70E740481C1C}">
                <a14:useLocalDpi xmlns:a14="http://schemas.microsoft.com/office/drawing/2010/main" val="0"/>
              </a:ext>
            </a:extLst>
          </a:blip>
          <a:stretch>
            <a:fillRect/>
          </a:stretch>
        </p:blipFill>
        <p:spPr bwMode="auto">
          <a:xfrm>
            <a:off x="457200" y="609600"/>
            <a:ext cx="3581400" cy="2352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482" name="Rectangle 2"/>
          <p:cNvSpPr>
            <a:spLocks noChangeArrowheads="1"/>
          </p:cNvSpPr>
          <p:nvPr/>
        </p:nvSpPr>
        <p:spPr bwMode="auto">
          <a:xfrm>
            <a:off x="381000" y="2163128"/>
            <a:ext cx="838200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lvl="5" algn="ctr" eaLnBrk="0" hangingPunct="0">
              <a:tabLst>
                <a:tab pos="457200" algn="l"/>
                <a:tab pos="2743200" algn="l"/>
              </a:tabLst>
            </a:pPr>
            <a:endParaRPr lang="en-US" sz="2800" dirty="0" smtClean="0">
              <a:solidFill>
                <a:srgbClr val="C00000"/>
              </a:solidFill>
              <a:latin typeface="Algerian" pitchFamily="82" charset="0"/>
              <a:cs typeface="Times New Roman" pitchFamily="18" charset="0"/>
            </a:endParaRPr>
          </a:p>
          <a:p>
            <a:pPr marL="0" lvl="5" algn="ctr" eaLnBrk="0" hangingPunct="0">
              <a:tabLst>
                <a:tab pos="457200" algn="l"/>
                <a:tab pos="2743200" algn="l"/>
              </a:tabLst>
            </a:pPr>
            <a:endParaRPr lang="en-US" sz="2800" dirty="0" smtClean="0">
              <a:solidFill>
                <a:srgbClr val="C00000"/>
              </a:solidFill>
              <a:latin typeface="Algerian" pitchFamily="82" charset="0"/>
              <a:cs typeface="Times New Roman" pitchFamily="18" charset="0"/>
            </a:endParaRPr>
          </a:p>
          <a:p>
            <a:pPr marL="0" lvl="5" algn="ctr" eaLnBrk="0" hangingPunct="0">
              <a:tabLst>
                <a:tab pos="457200" algn="l"/>
                <a:tab pos="2743200" algn="l"/>
              </a:tabLst>
            </a:pPr>
            <a:r>
              <a:rPr lang="ro-RO" sz="2800" dirty="0" smtClean="0">
                <a:solidFill>
                  <a:srgbClr val="C00000"/>
                </a:solidFill>
                <a:latin typeface="Algerian" pitchFamily="82" charset="0"/>
                <a:cs typeface="Times New Roman" pitchFamily="18" charset="0"/>
              </a:rPr>
              <a:t>CapelĂ</a:t>
            </a:r>
            <a:r>
              <a:rPr lang="en-US" sz="2800" dirty="0" smtClean="0">
                <a:solidFill>
                  <a:srgbClr val="C00000"/>
                </a:solidFill>
                <a:latin typeface="Algerian" pitchFamily="82" charset="0"/>
                <a:cs typeface="Times New Roman" pitchFamily="18" charset="0"/>
              </a:rPr>
              <a:t> - </a:t>
            </a:r>
            <a:r>
              <a:rPr lang="ro-RO" sz="2800" dirty="0" smtClean="0">
                <a:solidFill>
                  <a:srgbClr val="C00000"/>
                </a:solidFill>
                <a:latin typeface="Algerian" pitchFamily="82" charset="0"/>
                <a:cs typeface="Times New Roman" pitchFamily="18" charset="0"/>
              </a:rPr>
              <a:t>cabinet de religie</a:t>
            </a:r>
          </a:p>
          <a:p>
            <a:pPr lvl="5" algn="just" eaLnBrk="0" hangingPunct="0">
              <a:tabLst>
                <a:tab pos="457200" algn="l"/>
              </a:tabLst>
            </a:pPr>
            <a:endParaRPr lang="en-US" sz="1400" dirty="0" smtClean="0">
              <a:solidFill>
                <a:srgbClr val="002060"/>
              </a:solidFill>
              <a:latin typeface="Times New Roman" pitchFamily="18" charset="0"/>
              <a:cs typeface="Times New Roman" pitchFamily="18" charset="0"/>
            </a:endParaRPr>
          </a:p>
        </p:txBody>
      </p:sp>
      <p:pic>
        <p:nvPicPr>
          <p:cNvPr id="6" name="Picture 2" descr="H:\Adriana\Consilier educativ\100_0278.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1000"/>
                    </a14:imgEffect>
                  </a14:imgLayer>
                </a14:imgProps>
              </a:ext>
            </a:extLst>
          </a:blip>
          <a:stretch>
            <a:fillRect/>
          </a:stretch>
        </p:blipFill>
        <p:spPr bwMode="auto">
          <a:xfrm>
            <a:off x="4876800" y="3657600"/>
            <a:ext cx="3733800" cy="2715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descr="C:\Users\Adriana\AppData\Local\Temp\Rar$DI11.064\100_0282.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16000"/>
                    </a14:imgEffect>
                  </a14:imgLayer>
                </a14:imgProps>
              </a:ext>
            </a:extLst>
          </a:blip>
          <a:stretch>
            <a:fillRect/>
          </a:stretch>
        </p:blipFill>
        <p:spPr bwMode="auto">
          <a:xfrm>
            <a:off x="5334000" y="533400"/>
            <a:ext cx="33694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1" descr="C:\Users\Adriana\AppData\Local\Temp\Rar$DI03.608\100_030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bwMode="auto">
          <a:xfrm>
            <a:off x="381000" y="3657600"/>
            <a:ext cx="4198150" cy="266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27879549"/>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conținut 4"/>
          <p:cNvSpPr>
            <a:spLocks noGrp="1"/>
          </p:cNvSpPr>
          <p:nvPr>
            <p:ph idx="1"/>
          </p:nvPr>
        </p:nvSpPr>
        <p:spPr/>
        <p:txBody>
          <a:bodyPr>
            <a:normAutofit/>
          </a:bodyPr>
          <a:lstStyle/>
          <a:p>
            <a:pPr marL="0" indent="0" algn="ctr">
              <a:buNone/>
            </a:pPr>
            <a:endParaRPr lang="ro-RO" dirty="0" smtClean="0"/>
          </a:p>
          <a:p>
            <a:pPr marL="0" indent="0" algn="ctr">
              <a:buNone/>
            </a:pPr>
            <a:endParaRPr lang="ro-RO" dirty="0"/>
          </a:p>
          <a:p>
            <a:pPr marL="0" indent="0" algn="ctr">
              <a:buNone/>
            </a:pPr>
            <a:r>
              <a:rPr lang="ro-RO" dirty="0" smtClean="0">
                <a:solidFill>
                  <a:srgbClr val="C00000"/>
                </a:solidFill>
                <a:latin typeface="Algerian" panose="04020705040A02060702" pitchFamily="82" charset="0"/>
              </a:rPr>
              <a:t>ELEVII </a:t>
            </a:r>
            <a:r>
              <a:rPr lang="ro-RO" dirty="0">
                <a:solidFill>
                  <a:srgbClr val="C00000"/>
                </a:solidFill>
                <a:latin typeface="Algerian" panose="04020705040A02060702" pitchFamily="82" charset="0"/>
              </a:rPr>
              <a:t>POT ACTIVA </a:t>
            </a:r>
            <a:r>
              <a:rPr lang="ro-RO" dirty="0" smtClean="0">
                <a:solidFill>
                  <a:srgbClr val="C00000"/>
                </a:solidFill>
                <a:latin typeface="Algerian" panose="04020705040A02060702" pitchFamily="82" charset="0"/>
              </a:rPr>
              <a:t>ÎN:</a:t>
            </a:r>
          </a:p>
          <a:p>
            <a:pPr marL="0" indent="0" algn="ctr">
              <a:buNone/>
            </a:pPr>
            <a:r>
              <a:rPr lang="ro-RO" sz="3600" dirty="0" smtClean="0">
                <a:solidFill>
                  <a:srgbClr val="FF0000"/>
                </a:solidFill>
                <a:latin typeface="Algerian" panose="04020705040A02060702" pitchFamily="82" charset="0"/>
              </a:rPr>
              <a:t> </a:t>
            </a:r>
          </a:p>
          <a:p>
            <a:pPr marL="0" indent="0">
              <a:buClr>
                <a:srgbClr val="C00000"/>
              </a:buClr>
              <a:buFont typeface="Wingdings" pitchFamily="2" charset="2"/>
              <a:buChar char="§"/>
            </a:pPr>
            <a:r>
              <a:rPr lang="ro-RO" sz="2000" dirty="0">
                <a:latin typeface="Algerian" panose="04020705040A02060702" pitchFamily="82" charset="0"/>
              </a:rPr>
              <a:t>trupa de teatru </a:t>
            </a:r>
            <a:r>
              <a:rPr lang="ro-RO" sz="2000" dirty="0" smtClean="0">
                <a:latin typeface="Algerian" panose="04020705040A02060702" pitchFamily="82" charset="0"/>
              </a:rPr>
              <a:t>,,</a:t>
            </a:r>
            <a:r>
              <a:rPr lang="ro-RO" sz="2000" dirty="0" err="1" smtClean="0">
                <a:latin typeface="Algerian" panose="04020705040A02060702" pitchFamily="82" charset="0"/>
              </a:rPr>
              <a:t>decebal</a:t>
            </a:r>
            <a:r>
              <a:rPr lang="ro-RO" sz="2000" dirty="0" smtClean="0">
                <a:latin typeface="Algerian" panose="04020705040A02060702" pitchFamily="82" charset="0"/>
              </a:rPr>
              <a:t>”</a:t>
            </a:r>
          </a:p>
          <a:p>
            <a:pPr marL="0" indent="0">
              <a:buClr>
                <a:srgbClr val="C00000"/>
              </a:buClr>
              <a:buFont typeface="Wingdings" pitchFamily="2" charset="2"/>
              <a:buChar char="§"/>
            </a:pPr>
            <a:r>
              <a:rPr lang="pt-BR" sz="2000" dirty="0">
                <a:latin typeface="Algerian" panose="04020705040A02060702" pitchFamily="82" charset="0"/>
              </a:rPr>
              <a:t>Atelierul de picturĂ: „Icoana-fereastrĂ spre Absolut</a:t>
            </a:r>
            <a:r>
              <a:rPr lang="pt-BR" sz="2000" dirty="0" smtClean="0">
                <a:latin typeface="Algerian" panose="04020705040A02060702" pitchFamily="82" charset="0"/>
              </a:rPr>
              <a:t>”</a:t>
            </a:r>
            <a:endParaRPr lang="ro-RO" sz="2000" dirty="0" smtClean="0">
              <a:latin typeface="Algerian" panose="04020705040A02060702" pitchFamily="82" charset="0"/>
            </a:endParaRPr>
          </a:p>
          <a:p>
            <a:pPr marL="0" indent="0">
              <a:buClr>
                <a:srgbClr val="C00000"/>
              </a:buClr>
              <a:buFont typeface="Wingdings" pitchFamily="2" charset="2"/>
              <a:buChar char="§"/>
            </a:pPr>
            <a:r>
              <a:rPr lang="pt-BR" sz="2000" dirty="0">
                <a:latin typeface="Algerian" pitchFamily="82" charset="0"/>
              </a:rPr>
              <a:t>Atelierul </a:t>
            </a:r>
            <a:r>
              <a:rPr lang="ro-RO" sz="2000" dirty="0" smtClean="0">
                <a:latin typeface="Algerian" pitchFamily="82" charset="0"/>
              </a:rPr>
              <a:t>LITERAR ,,gânduri pe hârtie”</a:t>
            </a:r>
          </a:p>
          <a:p>
            <a:pPr marL="0" indent="0">
              <a:buClr>
                <a:srgbClr val="C00000"/>
              </a:buClr>
              <a:buFont typeface="Wingdings" pitchFamily="2" charset="2"/>
              <a:buChar char="§"/>
            </a:pPr>
            <a:r>
              <a:rPr lang="ro-RO" sz="2000" dirty="0" smtClean="0">
                <a:latin typeface="Algerian" pitchFamily="82" charset="0"/>
              </a:rPr>
              <a:t>Revista liceului ,,</a:t>
            </a:r>
            <a:r>
              <a:rPr lang="ro-RO" sz="2000" dirty="0" err="1" smtClean="0">
                <a:latin typeface="Algerian" pitchFamily="82" charset="0"/>
              </a:rPr>
              <a:t>arcadia</a:t>
            </a:r>
            <a:r>
              <a:rPr lang="ro-RO" sz="2000" dirty="0" smtClean="0">
                <a:latin typeface="Algerian" pitchFamily="82" charset="0"/>
              </a:rPr>
              <a:t>”</a:t>
            </a:r>
            <a:endParaRPr lang="en-US" sz="2000" dirty="0">
              <a:latin typeface="Algerian" pitchFamily="82" charset="0"/>
            </a:endParaRPr>
          </a:p>
          <a:p>
            <a:pPr marL="0" indent="0">
              <a:buClr>
                <a:srgbClr val="C00000"/>
              </a:buClr>
              <a:buFont typeface="Wingdings" pitchFamily="2" charset="2"/>
              <a:buChar char="§"/>
            </a:pPr>
            <a:r>
              <a:rPr lang="ro-RO" sz="2000" dirty="0" smtClean="0">
                <a:latin typeface="Algerian" panose="04020705040A02060702" pitchFamily="82" charset="0"/>
              </a:rPr>
              <a:t>Echipa de fotbal</a:t>
            </a:r>
          </a:p>
          <a:p>
            <a:pPr marL="0" indent="0">
              <a:buClr>
                <a:srgbClr val="C00000"/>
              </a:buClr>
              <a:buFont typeface="Wingdings" pitchFamily="2" charset="2"/>
              <a:buChar char="§"/>
            </a:pPr>
            <a:r>
              <a:rPr lang="ro-RO" sz="2000" dirty="0" smtClean="0">
                <a:latin typeface="Algerian" panose="04020705040A02060702" pitchFamily="82" charset="0"/>
              </a:rPr>
              <a:t>Echipa de baschet</a:t>
            </a:r>
            <a:endParaRPr lang="pt-BR" sz="2000" dirty="0">
              <a:latin typeface="Algerian" panose="04020705040A02060702" pitchFamily="82" charset="0"/>
            </a:endParaRPr>
          </a:p>
          <a:p>
            <a:pPr marL="0" indent="0">
              <a:buNone/>
            </a:pPr>
            <a:endParaRPr lang="ro-RO" sz="2000" dirty="0" smtClean="0">
              <a:solidFill>
                <a:srgbClr val="FF0000"/>
              </a:solidFill>
              <a:latin typeface="Algerian" panose="04020705040A02060702" pitchFamily="82" charset="0"/>
            </a:endParaRPr>
          </a:p>
          <a:p>
            <a:pPr marL="0" indent="0">
              <a:buNone/>
            </a:pPr>
            <a:endParaRPr lang="ro-RO" sz="2000" dirty="0"/>
          </a:p>
          <a:p>
            <a:pPr marL="0" indent="0" algn="ctr">
              <a:buNone/>
            </a:pPr>
            <a:endParaRPr lang="ro-RO" sz="3600" dirty="0" smtClean="0">
              <a:solidFill>
                <a:srgbClr val="FF0000"/>
              </a:solidFill>
              <a:latin typeface="Algerian" panose="04020705040A02060702" pitchFamily="82" charset="0"/>
            </a:endParaRPr>
          </a:p>
          <a:p>
            <a:pPr marL="0" indent="0" algn="ctr">
              <a:buNone/>
            </a:pPr>
            <a:endParaRPr lang="ro-RO" sz="3600"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310724105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conținut 4"/>
          <p:cNvSpPr>
            <a:spLocks noGrp="1"/>
          </p:cNvSpPr>
          <p:nvPr>
            <p:ph idx="4294967295"/>
          </p:nvPr>
        </p:nvSpPr>
        <p:spPr>
          <a:xfrm>
            <a:off x="960438" y="530225"/>
            <a:ext cx="8183562" cy="4187825"/>
          </a:xfrm>
        </p:spPr>
        <p:txBody>
          <a:bodyPr/>
          <a:lstStyle/>
          <a:p>
            <a:pPr marL="0" indent="0" algn="ctr">
              <a:buNone/>
            </a:pPr>
            <a:r>
              <a:rPr lang="ro-RO" dirty="0" smtClean="0"/>
              <a:t> </a:t>
            </a:r>
            <a:r>
              <a:rPr lang="ro-RO" dirty="0" smtClean="0">
                <a:solidFill>
                  <a:srgbClr val="C00000"/>
                </a:solidFill>
                <a:latin typeface="Algerian" pitchFamily="82" charset="0"/>
              </a:rPr>
              <a:t>trupa de teatru ,,</a:t>
            </a:r>
            <a:r>
              <a:rPr lang="ro-RO" dirty="0" err="1" smtClean="0">
                <a:solidFill>
                  <a:srgbClr val="C00000"/>
                </a:solidFill>
                <a:latin typeface="Algerian" pitchFamily="82" charset="0"/>
              </a:rPr>
              <a:t>decebal</a:t>
            </a:r>
            <a:r>
              <a:rPr lang="ro-RO" dirty="0" smtClean="0">
                <a:solidFill>
                  <a:srgbClr val="C00000"/>
                </a:solidFill>
                <a:latin typeface="Algerian" pitchFamily="82" charset="0"/>
              </a:rPr>
              <a:t>”</a:t>
            </a:r>
            <a:endParaRPr lang="ro-RO" dirty="0" smtClean="0">
              <a:solidFill>
                <a:srgbClr val="C00000"/>
              </a:solidFill>
            </a:endParaRPr>
          </a:p>
          <a:p>
            <a:endParaRPr lang="ro-RO" dirty="0"/>
          </a:p>
        </p:txBody>
      </p:sp>
      <p:pic>
        <p:nvPicPr>
          <p:cNvPr id="7" name="Imagine 6" descr="C:\Users\Director\Desktop\poze\teatru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90600"/>
            <a:ext cx="2667000" cy="16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ine 7" descr="C:\Users\Director\Desktop\poze\teatru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895600"/>
            <a:ext cx="1944216"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ine 8" descr="C:\Users\Director\Desktop\poze\teatru3.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990600"/>
            <a:ext cx="2667000"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ChangeAspect="1" noChangeArrowheads="1"/>
          </p:cNvPicPr>
          <p:nvPr/>
        </p:nvPicPr>
        <p:blipFill>
          <a:blip r:embed="rId5"/>
          <a:srcRect/>
          <a:stretch>
            <a:fillRect/>
          </a:stretch>
        </p:blipFill>
        <p:spPr bwMode="auto">
          <a:xfrm>
            <a:off x="2590800" y="4495800"/>
            <a:ext cx="4099910"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6" cstate="print"/>
          <a:stretch>
            <a:fillRect/>
          </a:stretch>
        </p:blipFill>
        <p:spPr bwMode="auto">
          <a:xfrm>
            <a:off x="6934200" y="2971800"/>
            <a:ext cx="1695919" cy="22764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p:cNvPicPr>
            <a:picLocks noChangeAspect="1" noChangeArrowheads="1"/>
          </p:cNvPicPr>
          <p:nvPr/>
        </p:nvPicPr>
        <p:blipFill>
          <a:blip r:embed="rId7" cstate="print"/>
          <a:srcRect t="-1221"/>
          <a:stretch>
            <a:fillRect/>
          </a:stretch>
        </p:blipFill>
        <p:spPr bwMode="auto">
          <a:xfrm>
            <a:off x="3200400" y="2362200"/>
            <a:ext cx="2885372" cy="2013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7338743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179512" y="285157"/>
            <a:ext cx="8784976" cy="461665"/>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ro-RO" sz="2400"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endParaRPr kumimoji="0" lang="ro-RO" sz="2000" i="0" u="none" strike="noStrike" cap="none" normalizeH="0" baseline="0" dirty="0" smtClean="0">
              <a:ln>
                <a:noFill/>
              </a:ln>
              <a:solidFill>
                <a:schemeClr val="accent2">
                  <a:lumMod val="60000"/>
                  <a:lumOff val="40000"/>
                </a:schemeClr>
              </a:solidFill>
              <a:effectLst/>
              <a:latin typeface="Algerian" pitchFamily="82" charset="0"/>
              <a:cs typeface="Arial" pitchFamily="34" charset="0"/>
            </a:endParaRPr>
          </a:p>
        </p:txBody>
      </p:sp>
      <p:pic>
        <p:nvPicPr>
          <p:cNvPr id="23554" name="Picture 2" descr="H:\Adriana\Consilier educativ\religie scoala altfel 2012\IMG_4812.jpg"/>
          <p:cNvPicPr>
            <a:picLocks noChangeAspect="1" noChangeArrowheads="1"/>
          </p:cNvPicPr>
          <p:nvPr/>
        </p:nvPicPr>
        <p:blipFill>
          <a:blip r:embed="rId2" cstate="print"/>
          <a:srcRect/>
          <a:stretch>
            <a:fillRect/>
          </a:stretch>
        </p:blipFill>
        <p:spPr bwMode="auto">
          <a:xfrm>
            <a:off x="5181600" y="3962400"/>
            <a:ext cx="3519741" cy="2506405"/>
          </a:xfrm>
          <a:prstGeom prst="ellipse">
            <a:avLst/>
          </a:prstGeom>
          <a:ln>
            <a:noFill/>
          </a:ln>
          <a:effectLst>
            <a:softEdge rad="112500"/>
          </a:effec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733800"/>
            <a:ext cx="3733800" cy="275085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676400"/>
            <a:ext cx="2971800" cy="263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6322" y="762001"/>
            <a:ext cx="8464150" cy="954107"/>
          </a:xfrm>
          <a:prstGeom prst="rect">
            <a:avLst/>
          </a:prstGeom>
        </p:spPr>
        <p:txBody>
          <a:bodyPr wrap="square">
            <a:spAutoFit/>
          </a:bodyPr>
          <a:lstStyle/>
          <a:p>
            <a:pPr algn="ctr"/>
            <a:r>
              <a:rPr lang="pt-BR" sz="2800" dirty="0">
                <a:solidFill>
                  <a:srgbClr val="C00000"/>
                </a:solidFill>
                <a:latin typeface="Algerian" pitchFamily="82" charset="0"/>
              </a:rPr>
              <a:t>Atelierul de picturĂ</a:t>
            </a:r>
            <a:r>
              <a:rPr lang="pt-BR" sz="2800" dirty="0" smtClean="0">
                <a:solidFill>
                  <a:srgbClr val="C00000"/>
                </a:solidFill>
                <a:latin typeface="Algerian" pitchFamily="82" charset="0"/>
              </a:rPr>
              <a:t>:</a:t>
            </a:r>
            <a:r>
              <a:rPr lang="ro-RO" sz="2800" dirty="0" smtClean="0">
                <a:solidFill>
                  <a:srgbClr val="C00000"/>
                </a:solidFill>
                <a:latin typeface="Algerian" pitchFamily="82" charset="0"/>
              </a:rPr>
              <a:t> </a:t>
            </a:r>
          </a:p>
          <a:p>
            <a:pPr algn="ctr"/>
            <a:r>
              <a:rPr lang="pt-BR" sz="2800" dirty="0" smtClean="0">
                <a:solidFill>
                  <a:srgbClr val="C00000"/>
                </a:solidFill>
                <a:latin typeface="Algerian" pitchFamily="82" charset="0"/>
              </a:rPr>
              <a:t>„</a:t>
            </a:r>
            <a:r>
              <a:rPr lang="pt-BR" sz="2800" dirty="0">
                <a:solidFill>
                  <a:srgbClr val="C00000"/>
                </a:solidFill>
                <a:latin typeface="Algerian" pitchFamily="82" charset="0"/>
              </a:rPr>
              <a:t>Icoana-fereastrĂ spre </a:t>
            </a:r>
            <a:r>
              <a:rPr lang="pt-BR" sz="2800" dirty="0" smtClean="0">
                <a:solidFill>
                  <a:srgbClr val="C00000"/>
                </a:solidFill>
                <a:latin typeface="Algerian" pitchFamily="82" charset="0"/>
              </a:rPr>
              <a:t>Absolut”</a:t>
            </a:r>
            <a:endParaRPr lang="en-US" sz="2800" dirty="0">
              <a:solidFill>
                <a:srgbClr val="C00000"/>
              </a:solidFill>
              <a:latin typeface="Algerian" pitchFamily="82" charset="0"/>
            </a:endParaRPr>
          </a:p>
        </p:txBody>
      </p:sp>
    </p:spTree>
    <p:extLst>
      <p:ext uri="{BB962C8B-B14F-4D97-AF65-F5344CB8AC3E}">
        <p14:creationId xmlns:p14="http://schemas.microsoft.com/office/powerpoint/2010/main" val="228585509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179512" y="285157"/>
            <a:ext cx="8784976" cy="461665"/>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ro-RO" sz="2400"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endParaRPr kumimoji="0" lang="ro-RO" sz="2000" i="0" u="none" strike="noStrike" cap="none" normalizeH="0" baseline="0" dirty="0" smtClean="0">
              <a:ln>
                <a:noFill/>
              </a:ln>
              <a:solidFill>
                <a:schemeClr val="accent2">
                  <a:lumMod val="60000"/>
                  <a:lumOff val="40000"/>
                </a:schemeClr>
              </a:solidFill>
              <a:effectLst/>
              <a:latin typeface="Algerian" pitchFamily="82" charset="0"/>
              <a:cs typeface="Arial" pitchFamily="34" charset="0"/>
            </a:endParaRPr>
          </a:p>
        </p:txBody>
      </p:sp>
      <p:sp>
        <p:nvSpPr>
          <p:cNvPr id="2" name="Rectangle 1"/>
          <p:cNvSpPr/>
          <p:nvPr/>
        </p:nvSpPr>
        <p:spPr>
          <a:xfrm>
            <a:off x="356322" y="1052737"/>
            <a:ext cx="7989438" cy="954107"/>
          </a:xfrm>
          <a:prstGeom prst="rect">
            <a:avLst/>
          </a:prstGeom>
        </p:spPr>
        <p:txBody>
          <a:bodyPr wrap="square">
            <a:spAutoFit/>
          </a:bodyPr>
          <a:lstStyle/>
          <a:p>
            <a:pPr algn="ctr"/>
            <a:r>
              <a:rPr lang="pt-BR" sz="2800" dirty="0" smtClean="0">
                <a:solidFill>
                  <a:srgbClr val="C00000"/>
                </a:solidFill>
                <a:latin typeface="Algerian" pitchFamily="82" charset="0"/>
              </a:rPr>
              <a:t>Atelierul </a:t>
            </a:r>
            <a:r>
              <a:rPr lang="ro-RO" sz="2800" dirty="0" smtClean="0">
                <a:solidFill>
                  <a:srgbClr val="C00000"/>
                </a:solidFill>
                <a:latin typeface="Algerian" pitchFamily="82" charset="0"/>
              </a:rPr>
              <a:t>LITERAR</a:t>
            </a:r>
            <a:r>
              <a:rPr lang="ro-RO" sz="2800" dirty="0">
                <a:solidFill>
                  <a:srgbClr val="C00000"/>
                </a:solidFill>
                <a:latin typeface="Algerian" pitchFamily="82" charset="0"/>
              </a:rPr>
              <a:t>,,gânduri pe hârtie”</a:t>
            </a:r>
          </a:p>
          <a:p>
            <a:pPr algn="ctr"/>
            <a:endParaRPr lang="en-US" sz="2800" dirty="0">
              <a:solidFill>
                <a:srgbClr val="C00000"/>
              </a:solidFill>
              <a:latin typeface="Algerian" pitchFamily="82" charset="0"/>
            </a:endParaRPr>
          </a:p>
        </p:txBody>
      </p:sp>
      <p:pic>
        <p:nvPicPr>
          <p:cNvPr id="7" name="Imagine 6" descr="C:\Users\Director\Desktop\poze\SCR MAM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75956"/>
            <a:ext cx="2286000" cy="2310243"/>
          </a:xfrm>
          <a:prstGeom prst="rect">
            <a:avLst/>
          </a:prstGeom>
          <a:solidFill>
            <a:srgbClr val="FFFFFF">
              <a:shade val="85000"/>
            </a:srgbClr>
          </a:solidFill>
          <a:ln w="38100" cap="sq">
            <a:solidFill>
              <a:schemeClr val="bg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ine 7" descr="C:\Users\Director\Desktop\poze\POCV C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75957"/>
            <a:ext cx="3240360" cy="2057400"/>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pic>
        <p:nvPicPr>
          <p:cNvPr id="6" name="Imagine 5" descr="C:\Users\Director\Desktop\poze\coperta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962400"/>
            <a:ext cx="3124200" cy="2438400"/>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pic>
        <p:nvPicPr>
          <p:cNvPr id="9" name="Imagine 8" descr="C:\Users\Director\Desktop\poze\carte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4038600"/>
            <a:ext cx="3168351" cy="2304256"/>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52637423"/>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u 3"/>
          <p:cNvSpPr>
            <a:spLocks noGrp="1"/>
          </p:cNvSpPr>
          <p:nvPr>
            <p:ph type="subTitle" idx="4294967295"/>
          </p:nvPr>
        </p:nvSpPr>
        <p:spPr>
          <a:xfrm>
            <a:off x="304800" y="457200"/>
            <a:ext cx="8839200" cy="838200"/>
          </a:xfrm>
        </p:spPr>
        <p:txBody>
          <a:bodyPr/>
          <a:lstStyle/>
          <a:p>
            <a:pPr marL="0" indent="0" algn="ctr">
              <a:buNone/>
            </a:pPr>
            <a:r>
              <a:rPr lang="ro-RO" dirty="0" smtClean="0">
                <a:solidFill>
                  <a:srgbClr val="C00000"/>
                </a:solidFill>
                <a:latin typeface="Algerian" pitchFamily="82" charset="0"/>
              </a:rPr>
              <a:t>REVISTA ,,ARCADIA”</a:t>
            </a:r>
            <a:endParaRPr lang="ro-RO" dirty="0"/>
          </a:p>
        </p:txBody>
      </p:sp>
      <p:pic>
        <p:nvPicPr>
          <p:cNvPr id="1026" name="Picture 2" descr="E:\Desktop\Poze\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66925" y="66675"/>
            <a:ext cx="5010150"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4641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379413"/>
            <a:ext cx="8493125" cy="610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reptunghi 2"/>
          <p:cNvSpPr/>
          <p:nvPr/>
        </p:nvSpPr>
        <p:spPr>
          <a:xfrm>
            <a:off x="457200" y="1066800"/>
            <a:ext cx="8153400" cy="4154984"/>
          </a:xfrm>
          <a:prstGeom prst="rect">
            <a:avLst/>
          </a:prstGeom>
        </p:spPr>
        <p:txBody>
          <a:bodyPr wrap="square">
            <a:spAutoFit/>
          </a:bodyPr>
          <a:lstStyle/>
          <a:p>
            <a:pPr lvl="0" algn="ctr"/>
            <a:endParaRPr lang="ro-RO" sz="2800" b="1" u="sng" dirty="0" smtClean="0">
              <a:solidFill>
                <a:srgbClr val="C00000"/>
              </a:solidFill>
              <a:latin typeface="Algerian" panose="04020705040A02060702" pitchFamily="82" charset="0"/>
              <a:cs typeface="Times New Roman" pitchFamily="18" charset="0"/>
            </a:endParaRPr>
          </a:p>
          <a:p>
            <a:pPr lvl="0" algn="ctr"/>
            <a:r>
              <a:rPr lang="ro-RO" sz="2800" b="1" u="sng" dirty="0" smtClean="0">
                <a:solidFill>
                  <a:srgbClr val="C00000"/>
                </a:solidFill>
                <a:latin typeface="Algerian" panose="04020705040A02060702" pitchFamily="82" charset="0"/>
                <a:cs typeface="Times New Roman" pitchFamily="18" charset="0"/>
              </a:rPr>
              <a:t>VIZIUNEA</a:t>
            </a:r>
            <a:endParaRPr lang="ro-RO" sz="2800" b="1" u="sng" dirty="0">
              <a:solidFill>
                <a:srgbClr val="C00000"/>
              </a:solidFill>
              <a:latin typeface="Algerian" panose="04020705040A02060702" pitchFamily="82" charset="0"/>
              <a:cs typeface="Times New Roman" pitchFamily="18" charset="0"/>
            </a:endParaRPr>
          </a:p>
          <a:p>
            <a:pPr lvl="0" algn="ctr"/>
            <a:r>
              <a:rPr lang="vi-VN" sz="2000" b="1" dirty="0">
                <a:solidFill>
                  <a:srgbClr val="C00000"/>
                </a:solidFill>
                <a:latin typeface="Times New Roman" pitchFamily="18" charset="0"/>
                <a:cs typeface="Times New Roman" pitchFamily="18" charset="0"/>
              </a:rPr>
              <a:t>Liceului Teoretic </a:t>
            </a:r>
            <a:r>
              <a:rPr lang="ro-RO" sz="2000" b="1" dirty="0">
                <a:solidFill>
                  <a:srgbClr val="C00000"/>
                </a:solidFill>
                <a:latin typeface="Times New Roman" pitchFamily="18" charset="0"/>
                <a:cs typeface="Times New Roman" pitchFamily="18" charset="0"/>
              </a:rPr>
              <a:t>,,</a:t>
            </a:r>
            <a:r>
              <a:rPr lang="vi-VN" sz="2000" b="1" dirty="0">
                <a:solidFill>
                  <a:srgbClr val="C00000"/>
                </a:solidFill>
                <a:latin typeface="Times New Roman" pitchFamily="18" charset="0"/>
                <a:cs typeface="Times New Roman" pitchFamily="18" charset="0"/>
              </a:rPr>
              <a:t>Decebal” poate fi esenţializată prin cuvintele:</a:t>
            </a:r>
          </a:p>
          <a:p>
            <a:pPr lvl="0" algn="ctr"/>
            <a:r>
              <a:rPr lang="vi-VN" sz="2000" b="1" dirty="0">
                <a:solidFill>
                  <a:srgbClr val="C00000"/>
                </a:solidFill>
                <a:latin typeface="Times New Roman" pitchFamily="18" charset="0"/>
                <a:cs typeface="Times New Roman" pitchFamily="18" charset="0"/>
              </a:rPr>
              <a:t>  Implicare și performanţă într-o şcoală responsabilă.</a:t>
            </a:r>
            <a:r>
              <a:rPr lang="ro-RO" sz="2000" b="1" dirty="0">
                <a:solidFill>
                  <a:srgbClr val="C00000"/>
                </a:solidFill>
                <a:latin typeface="Times New Roman" pitchFamily="18" charset="0"/>
                <a:cs typeface="Times New Roman" pitchFamily="18" charset="0"/>
              </a:rPr>
              <a:t> </a:t>
            </a:r>
          </a:p>
          <a:p>
            <a:pPr lvl="0" algn="ctr"/>
            <a:endParaRPr lang="ro-RO" sz="2000" b="1" dirty="0" smtClean="0">
              <a:solidFill>
                <a:srgbClr val="C00000"/>
              </a:solidFill>
              <a:latin typeface="Times New Roman" pitchFamily="18" charset="0"/>
              <a:cs typeface="Times New Roman" pitchFamily="18" charset="0"/>
            </a:endParaRPr>
          </a:p>
          <a:p>
            <a:pPr lvl="0" algn="ctr"/>
            <a:endParaRPr lang="ro-RO" sz="2000" b="1" dirty="0">
              <a:solidFill>
                <a:srgbClr val="C00000"/>
              </a:solidFill>
              <a:latin typeface="Times New Roman" pitchFamily="18" charset="0"/>
              <a:cs typeface="Times New Roman" pitchFamily="18" charset="0"/>
            </a:endParaRPr>
          </a:p>
          <a:p>
            <a:pPr lvl="0" algn="ctr"/>
            <a:r>
              <a:rPr lang="ro-RO" sz="2800" b="1" dirty="0">
                <a:solidFill>
                  <a:srgbClr val="C00000"/>
                </a:solidFill>
                <a:latin typeface="Algerian" panose="04020705040A02060702" pitchFamily="82" charset="0"/>
                <a:cs typeface="Times New Roman" pitchFamily="18" charset="0"/>
              </a:rPr>
              <a:t>VALORILE PE CARE LE PROMOVĂM SUNT:</a:t>
            </a:r>
            <a:endParaRPr lang="vi-VN" sz="2800" b="1" dirty="0">
              <a:solidFill>
                <a:srgbClr val="C00000"/>
              </a:solidFill>
              <a:latin typeface="Modern No. 20" pitchFamily="18" charset="0"/>
              <a:cs typeface="Times New Roman" pitchFamily="18" charset="0"/>
            </a:endParaRPr>
          </a:p>
          <a:p>
            <a:pPr lvl="0" algn="ctr"/>
            <a:r>
              <a:rPr lang="ro-RO" sz="2000" b="1" dirty="0">
                <a:solidFill>
                  <a:srgbClr val="C00000"/>
                </a:solidFill>
                <a:latin typeface="Times New Roman" pitchFamily="18" charset="0"/>
                <a:cs typeface="Times New Roman" pitchFamily="18" charset="0"/>
              </a:rPr>
              <a:t> </a:t>
            </a:r>
            <a:r>
              <a:rPr lang="vi-VN" sz="2000" b="1" dirty="0">
                <a:solidFill>
                  <a:srgbClr val="C00000"/>
                </a:solidFill>
                <a:latin typeface="Times New Roman" pitchFamily="18" charset="0"/>
                <a:cs typeface="Times New Roman" pitchFamily="18" charset="0"/>
              </a:rPr>
              <a:t>Respec</a:t>
            </a:r>
            <a:r>
              <a:rPr lang="ro-RO" sz="2000" b="1" dirty="0">
                <a:solidFill>
                  <a:srgbClr val="C00000"/>
                </a:solidFill>
                <a:latin typeface="Times New Roman" pitchFamily="18" charset="0"/>
                <a:cs typeface="Times New Roman" pitchFamily="18" charset="0"/>
              </a:rPr>
              <a:t>t</a:t>
            </a:r>
          </a:p>
          <a:p>
            <a:pPr lvl="0" algn="ctr"/>
            <a:r>
              <a:rPr lang="ro-RO" sz="2000" b="1" dirty="0">
                <a:solidFill>
                  <a:srgbClr val="C00000"/>
                </a:solidFill>
                <a:latin typeface="Times New Roman" pitchFamily="18" charset="0"/>
                <a:cs typeface="Times New Roman" pitchFamily="18" charset="0"/>
              </a:rPr>
              <a:t>           </a:t>
            </a:r>
            <a:r>
              <a:rPr lang="vi-VN" sz="2000" b="1" dirty="0">
                <a:solidFill>
                  <a:srgbClr val="C00000"/>
                </a:solidFill>
                <a:latin typeface="Times New Roman" pitchFamily="18" charset="0"/>
                <a:cs typeface="Times New Roman" pitchFamily="18" charset="0"/>
              </a:rPr>
              <a:t>Corectitudine</a:t>
            </a:r>
          </a:p>
          <a:p>
            <a:pPr lvl="0" algn="ctr"/>
            <a:r>
              <a:rPr lang="ro-RO" sz="2000" b="1" dirty="0">
                <a:solidFill>
                  <a:srgbClr val="C00000"/>
                </a:solidFill>
                <a:latin typeface="Times New Roman" pitchFamily="18" charset="0"/>
                <a:cs typeface="Times New Roman" pitchFamily="18" charset="0"/>
              </a:rPr>
              <a:t>      </a:t>
            </a:r>
            <a:r>
              <a:rPr lang="vi-VN" sz="2000" b="1" dirty="0">
                <a:solidFill>
                  <a:srgbClr val="C00000"/>
                </a:solidFill>
                <a:latin typeface="Times New Roman" pitchFamily="18" charset="0"/>
                <a:cs typeface="Times New Roman" pitchFamily="18" charset="0"/>
              </a:rPr>
              <a:t>Demnitate</a:t>
            </a:r>
          </a:p>
          <a:p>
            <a:pPr lvl="0" algn="ctr"/>
            <a:r>
              <a:rPr lang="ro-RO" sz="2000" b="1" dirty="0">
                <a:solidFill>
                  <a:srgbClr val="C00000"/>
                </a:solidFill>
                <a:latin typeface="Times New Roman" pitchFamily="18" charset="0"/>
                <a:cs typeface="Times New Roman" pitchFamily="18" charset="0"/>
              </a:rPr>
              <a:t>         </a:t>
            </a:r>
            <a:r>
              <a:rPr lang="vi-VN" sz="2000" b="1" dirty="0">
                <a:solidFill>
                  <a:srgbClr val="C00000"/>
                </a:solidFill>
                <a:latin typeface="Times New Roman" pitchFamily="18" charset="0"/>
                <a:cs typeface="Times New Roman" pitchFamily="18" charset="0"/>
              </a:rPr>
              <a:t>Competență</a:t>
            </a:r>
          </a:p>
          <a:p>
            <a:pPr lvl="0" algn="ctr"/>
            <a:r>
              <a:rPr lang="ro-RO" sz="2000" b="1" dirty="0">
                <a:solidFill>
                  <a:srgbClr val="C00000"/>
                </a:solidFill>
                <a:latin typeface="Times New Roman" pitchFamily="18" charset="0"/>
                <a:cs typeface="Times New Roman" pitchFamily="18" charset="0"/>
              </a:rPr>
              <a:t>         </a:t>
            </a:r>
            <a:r>
              <a:rPr lang="vi-VN" sz="2000" b="1" dirty="0">
                <a:solidFill>
                  <a:srgbClr val="C00000"/>
                </a:solidFill>
                <a:latin typeface="Times New Roman" pitchFamily="18" charset="0"/>
                <a:cs typeface="Times New Roman" pitchFamily="18" charset="0"/>
              </a:rPr>
              <a:t>Prosperitate</a:t>
            </a:r>
          </a:p>
        </p:txBody>
      </p:sp>
    </p:spTree>
    <p:extLst>
      <p:ext uri="{BB962C8B-B14F-4D97-AF65-F5344CB8AC3E}">
        <p14:creationId xmlns:p14="http://schemas.microsoft.com/office/powerpoint/2010/main" val="160537397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7315200" y="3505200"/>
            <a:ext cx="1315130" cy="1752600"/>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sp>
        <p:nvSpPr>
          <p:cNvPr id="5" name="Rectangle 4"/>
          <p:cNvSpPr/>
          <p:nvPr/>
        </p:nvSpPr>
        <p:spPr>
          <a:xfrm>
            <a:off x="381000" y="381000"/>
            <a:ext cx="5715000" cy="523220"/>
          </a:xfrm>
          <a:prstGeom prst="rect">
            <a:avLst/>
          </a:prstGeom>
        </p:spPr>
        <p:txBody>
          <a:bodyPr wrap="square">
            <a:spAutoFit/>
          </a:bodyPr>
          <a:lstStyle/>
          <a:p>
            <a:pPr>
              <a:buClr>
                <a:srgbClr val="C00000"/>
              </a:buClr>
            </a:pPr>
            <a:r>
              <a:rPr lang="ro-RO" sz="2800" dirty="0" smtClean="0">
                <a:solidFill>
                  <a:srgbClr val="C00000"/>
                </a:solidFill>
                <a:latin typeface="Algerian" panose="04020705040A02060702" pitchFamily="82" charset="0"/>
              </a:rPr>
              <a:t>Echipa de fotbal</a:t>
            </a:r>
          </a:p>
        </p:txBody>
      </p:sp>
      <p:pic>
        <p:nvPicPr>
          <p:cNvPr id="1026" name="Picture 2"/>
          <p:cNvPicPr>
            <a:picLocks noChangeAspect="1" noChangeArrowheads="1"/>
          </p:cNvPicPr>
          <p:nvPr/>
        </p:nvPicPr>
        <p:blipFill>
          <a:blip r:embed="rId3" cstate="print"/>
          <a:srcRect/>
          <a:stretch>
            <a:fillRect/>
          </a:stretch>
        </p:blipFill>
        <p:spPr bwMode="auto">
          <a:xfrm>
            <a:off x="381000" y="914400"/>
            <a:ext cx="4648200" cy="3096863"/>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2" name="Picture 3"/>
          <p:cNvPicPr>
            <a:picLocks noChangeAspect="1" noChangeArrowheads="1"/>
          </p:cNvPicPr>
          <p:nvPr/>
        </p:nvPicPr>
        <p:blipFill>
          <a:blip r:embed="rId4" cstate="print">
            <a:lum bright="15000"/>
          </a:blip>
          <a:srcRect/>
          <a:stretch>
            <a:fillRect/>
          </a:stretch>
        </p:blipFill>
        <p:spPr bwMode="auto">
          <a:xfrm>
            <a:off x="5181600" y="457200"/>
            <a:ext cx="3556000" cy="26670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1027" name="Picture 3"/>
          <p:cNvPicPr>
            <a:picLocks noChangeAspect="1" noChangeArrowheads="1"/>
          </p:cNvPicPr>
          <p:nvPr/>
        </p:nvPicPr>
        <p:blipFill>
          <a:blip r:embed="rId5"/>
          <a:srcRect/>
          <a:stretch>
            <a:fillRect/>
          </a:stretch>
        </p:blipFill>
        <p:spPr bwMode="auto">
          <a:xfrm>
            <a:off x="457200" y="4038600"/>
            <a:ext cx="6524625" cy="230505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502920" y="685800"/>
            <a:ext cx="8183880" cy="4032504"/>
          </a:xfrm>
        </p:spPr>
        <p:txBody>
          <a:bodyPr>
            <a:normAutofit fontScale="77500" lnSpcReduction="20000"/>
          </a:bodyPr>
          <a:lstStyle/>
          <a:p>
            <a:pPr marL="0" indent="0">
              <a:buNone/>
            </a:pPr>
            <a:endParaRPr lang="ro-RO" b="1" cap="all" dirty="0" smtClean="0">
              <a:ln w="0"/>
              <a:solidFill>
                <a:srgbClr val="9F2936"/>
              </a:solidFill>
              <a:effectLst>
                <a:reflection blurRad="12700" stA="50000" endPos="50000" dist="5000" dir="5400000" sy="-100000" rotWithShape="0"/>
              </a:effectLst>
              <a:latin typeface="Algerian" panose="04020705040A02060702" pitchFamily="82" charset="0"/>
              <a:ea typeface="Calibri"/>
              <a:cs typeface="Times New Roman"/>
            </a:endParaRPr>
          </a:p>
          <a:p>
            <a:pPr marL="0" indent="0">
              <a:buNone/>
            </a:pPr>
            <a:endParaRPr lang="ro-RO" b="1" cap="all" dirty="0" smtClean="0">
              <a:ln w="0"/>
              <a:solidFill>
                <a:srgbClr val="9F2936"/>
              </a:solidFill>
              <a:effectLst>
                <a:reflection blurRad="12700" stA="50000" endPos="50000" dist="5000" dir="5400000" sy="-100000" rotWithShape="0"/>
              </a:effectLst>
              <a:latin typeface="Algerian" panose="04020705040A02060702" pitchFamily="82" charset="0"/>
              <a:ea typeface="Calibri"/>
              <a:cs typeface="Times New Roman"/>
            </a:endParaRPr>
          </a:p>
          <a:p>
            <a:pPr marL="0" indent="0">
              <a:buClr>
                <a:srgbClr val="C00000"/>
              </a:buClr>
              <a:buFont typeface="Wingdings" pitchFamily="2" charset="2"/>
              <a:buChar char="§"/>
            </a:pPr>
            <a:endParaRPr lang="ro-RO" sz="2200" dirty="0" smtClean="0">
              <a:latin typeface="Times New Roman" pitchFamily="18" charset="0"/>
              <a:cs typeface="Times New Roman" pitchFamily="18" charset="0"/>
            </a:endParaRPr>
          </a:p>
          <a:p>
            <a:pPr marL="0" indent="0">
              <a:buClr>
                <a:srgbClr val="C00000"/>
              </a:buClr>
              <a:buFont typeface="Wingdings" pitchFamily="2" charset="2"/>
              <a:buChar char="§"/>
            </a:pPr>
            <a:r>
              <a:rPr lang="vi-VN" sz="2200" dirty="0" smtClean="0">
                <a:latin typeface="Times New Roman" pitchFamily="18" charset="0"/>
                <a:cs typeface="Times New Roman" pitchFamily="18" charset="0"/>
              </a:rPr>
              <a:t>Proiectul </a:t>
            </a:r>
            <a:r>
              <a:rPr lang="vi-VN" sz="2200" dirty="0">
                <a:latin typeface="Times New Roman" pitchFamily="18" charset="0"/>
                <a:cs typeface="Times New Roman" pitchFamily="18" charset="0"/>
              </a:rPr>
              <a:t>privind Învățământul Secundar (Romania Secondary Education Project/ROSE</a:t>
            </a:r>
            <a:r>
              <a:rPr lang="vi-VN" sz="2200" dirty="0" smtClean="0">
                <a:latin typeface="Times New Roman" pitchFamily="18" charset="0"/>
                <a:cs typeface="Times New Roman" pitchFamily="18" charset="0"/>
              </a:rPr>
              <a:t>)</a:t>
            </a:r>
            <a:endParaRPr lang="ro-RO" sz="2200" b="1" cap="all" dirty="0" smtClean="0">
              <a:ln w="0"/>
              <a:solidFill>
                <a:srgbClr val="9F2936"/>
              </a:solidFill>
              <a:effectLst>
                <a:reflection blurRad="12700" stA="50000" endPos="50000" dist="5000" dir="5400000" sy="-100000" rotWithShape="0"/>
              </a:effectLst>
              <a:latin typeface="Times New Roman" pitchFamily="18" charset="0"/>
              <a:cs typeface="Times New Roman" pitchFamily="18" charset="0"/>
            </a:endParaRPr>
          </a:p>
          <a:p>
            <a:pPr marL="0" indent="0">
              <a:buClr>
                <a:srgbClr val="C00000"/>
              </a:buClr>
              <a:buFont typeface="Wingdings" pitchFamily="2" charset="2"/>
              <a:buChar char="§"/>
            </a:pPr>
            <a:r>
              <a:rPr lang="pt-BR" sz="2200" dirty="0" smtClean="0">
                <a:latin typeface="Times New Roman" pitchFamily="18" charset="0"/>
                <a:cs typeface="Times New Roman" pitchFamily="18" charset="0"/>
              </a:rPr>
              <a:t>Educat și sănătos în Sectorul 3</a:t>
            </a:r>
            <a:endParaRPr lang="ro-RO" sz="2200" dirty="0" smtClean="0">
              <a:latin typeface="Times New Roman" pitchFamily="18" charset="0"/>
              <a:cs typeface="Times New Roman" pitchFamily="18" charset="0"/>
            </a:endParaRPr>
          </a:p>
          <a:p>
            <a:pPr marL="0" indent="0">
              <a:buClr>
                <a:srgbClr val="C00000"/>
              </a:buClr>
              <a:buFont typeface="Wingdings" pitchFamily="2" charset="2"/>
              <a:buChar char="§"/>
            </a:pPr>
            <a:r>
              <a:rPr lang="pt-BR" sz="2200" dirty="0" smtClean="0">
                <a:latin typeface="Times New Roman" pitchFamily="18" charset="0"/>
                <a:cs typeface="Times New Roman" pitchFamily="18" charset="0"/>
              </a:rPr>
              <a:t>Fortul 13 Jilava – Tinerii față în față cu ororile comunismului</a:t>
            </a:r>
            <a:endParaRPr lang="ro-RO" sz="2200" dirty="0" smtClean="0">
              <a:latin typeface="Times New Roman" pitchFamily="18" charset="0"/>
              <a:cs typeface="Times New Roman" pitchFamily="18" charset="0"/>
            </a:endParaRPr>
          </a:p>
          <a:p>
            <a:pPr marL="0" indent="0">
              <a:buClr>
                <a:srgbClr val="C00000"/>
              </a:buClr>
              <a:buFont typeface="Wingdings" pitchFamily="2" charset="2"/>
              <a:buChar char="§"/>
            </a:pPr>
            <a:r>
              <a:rPr lang="ro-RO" sz="2200" dirty="0" smtClean="0">
                <a:latin typeface="Times New Roman" pitchFamily="18" charset="0"/>
                <a:cs typeface="Times New Roman" pitchFamily="18" charset="0"/>
              </a:rPr>
              <a:t>Tinerii </a:t>
            </a:r>
            <a:r>
              <a:rPr lang="ro-RO" sz="2200" dirty="0">
                <a:latin typeface="Times New Roman" pitchFamily="18" charset="0"/>
                <a:cs typeface="Times New Roman" pitchFamily="18" charset="0"/>
              </a:rPr>
              <a:t>în dialog cu Autoritățile Publice Locale ale Sectorului </a:t>
            </a:r>
            <a:r>
              <a:rPr lang="ro-RO" sz="2200" dirty="0" smtClean="0">
                <a:latin typeface="Times New Roman" pitchFamily="18" charset="0"/>
                <a:cs typeface="Times New Roman" pitchFamily="18" charset="0"/>
              </a:rPr>
              <a:t>3, </a:t>
            </a:r>
            <a:r>
              <a:rPr lang="ro-RO" sz="2200" dirty="0">
                <a:latin typeface="Times New Roman" pitchFamily="18" charset="0"/>
                <a:cs typeface="Times New Roman" pitchFamily="18" charset="0"/>
              </a:rPr>
              <a:t>proiect finanțat prin Programul </a:t>
            </a:r>
            <a:r>
              <a:rPr lang="ro-RO" sz="2200" dirty="0" smtClean="0">
                <a:latin typeface="Times New Roman" pitchFamily="18" charset="0"/>
                <a:cs typeface="Times New Roman" pitchFamily="18" charset="0"/>
              </a:rPr>
              <a:t>Erasmus+</a:t>
            </a:r>
          </a:p>
          <a:p>
            <a:pPr marL="0" indent="0">
              <a:buClr>
                <a:srgbClr val="C00000"/>
              </a:buClr>
              <a:buFont typeface="Wingdings" pitchFamily="2" charset="2"/>
              <a:buChar char="§"/>
            </a:pPr>
            <a:r>
              <a:rPr lang="ro-RO" sz="2200" dirty="0" smtClean="0">
                <a:latin typeface="Times New Roman" pitchFamily="18" charset="0"/>
                <a:cs typeface="Times New Roman" pitchFamily="18" charset="0"/>
              </a:rPr>
              <a:t>4/4 </a:t>
            </a:r>
            <a:r>
              <a:rPr lang="ro-RO" sz="2200" dirty="0">
                <a:latin typeface="Times New Roman" pitchFamily="18" charset="0"/>
                <a:cs typeface="Times New Roman" pitchFamily="18" charset="0"/>
              </a:rPr>
              <a:t>PentruPrieteni, organizat de Ambasada SUA în România și American Councils for </a:t>
            </a:r>
            <a:r>
              <a:rPr lang="ro-RO" sz="2200" dirty="0" smtClean="0">
                <a:latin typeface="Times New Roman" pitchFamily="18" charset="0"/>
                <a:cs typeface="Times New Roman" pitchFamily="18" charset="0"/>
              </a:rPr>
              <a:t>International Education</a:t>
            </a:r>
          </a:p>
          <a:p>
            <a:pPr marL="0" indent="0">
              <a:buClr>
                <a:srgbClr val="C00000"/>
              </a:buClr>
              <a:buFont typeface="Wingdings" pitchFamily="2" charset="2"/>
              <a:buChar char="§"/>
            </a:pPr>
            <a:r>
              <a:rPr lang="pt-BR" sz="2200" dirty="0" smtClean="0">
                <a:latin typeface="Times New Roman" pitchFamily="18" charset="0"/>
                <a:cs typeface="Times New Roman" pitchFamily="18" charset="0"/>
              </a:rPr>
              <a:t>Sectorul </a:t>
            </a:r>
            <a:r>
              <a:rPr lang="pt-BR" sz="2200" dirty="0">
                <a:latin typeface="Times New Roman" pitchFamily="18" charset="0"/>
                <a:cs typeface="Times New Roman" pitchFamily="18" charset="0"/>
              </a:rPr>
              <a:t>3 </a:t>
            </a:r>
            <a:r>
              <a:rPr lang="pt-BR" sz="2200" dirty="0" smtClean="0">
                <a:latin typeface="Times New Roman" pitchFamily="18" charset="0"/>
                <a:cs typeface="Times New Roman" pitchFamily="18" charset="0"/>
              </a:rPr>
              <a:t>dansează</a:t>
            </a:r>
            <a:endParaRPr lang="ro-RO" sz="2200" dirty="0" smtClean="0">
              <a:latin typeface="Times New Roman" pitchFamily="18" charset="0"/>
              <a:cs typeface="Times New Roman" pitchFamily="18" charset="0"/>
            </a:endParaRPr>
          </a:p>
          <a:p>
            <a:pPr marL="0" indent="0">
              <a:buClr>
                <a:srgbClr val="C00000"/>
              </a:buClr>
              <a:buFont typeface="Wingdings" pitchFamily="2" charset="2"/>
              <a:buChar char="§"/>
            </a:pPr>
            <a:r>
              <a:rPr lang="vi-VN" sz="2200" dirty="0" smtClean="0">
                <a:latin typeface="Times New Roman" pitchFamily="18" charset="0"/>
                <a:cs typeface="Times New Roman" pitchFamily="18" charset="0"/>
              </a:rPr>
              <a:t>Învățați </a:t>
            </a:r>
            <a:r>
              <a:rPr lang="vi-VN" sz="2200" dirty="0">
                <a:latin typeface="Times New Roman" pitchFamily="18" charset="0"/>
                <a:cs typeface="Times New Roman" pitchFamily="18" charset="0"/>
              </a:rPr>
              <a:t>să </a:t>
            </a:r>
            <a:r>
              <a:rPr lang="vi-VN" sz="2200" dirty="0" smtClean="0">
                <a:latin typeface="Times New Roman" pitchFamily="18" charset="0"/>
                <a:cs typeface="Times New Roman" pitchFamily="18" charset="0"/>
              </a:rPr>
              <a:t>ajutați </a:t>
            </a:r>
            <a:endParaRPr lang="ro-RO" sz="2200" dirty="0" smtClean="0">
              <a:latin typeface="Times New Roman" pitchFamily="18" charset="0"/>
              <a:cs typeface="Times New Roman" pitchFamily="18" charset="0"/>
            </a:endParaRPr>
          </a:p>
          <a:p>
            <a:pPr marL="0" indent="0">
              <a:buClr>
                <a:srgbClr val="C00000"/>
              </a:buClr>
              <a:buFont typeface="Wingdings" pitchFamily="2" charset="2"/>
              <a:buChar char="§"/>
            </a:pPr>
            <a:r>
              <a:rPr lang="ro-RO" sz="2200" dirty="0" smtClean="0">
                <a:latin typeface="Times New Roman" pitchFamily="18" charset="0"/>
                <a:cs typeface="Times New Roman" pitchFamily="18" charset="0"/>
              </a:rPr>
              <a:t>Fan </a:t>
            </a:r>
            <a:r>
              <a:rPr lang="ro-RO" sz="2200" dirty="0">
                <a:latin typeface="Times New Roman" pitchFamily="18" charset="0"/>
                <a:cs typeface="Times New Roman" pitchFamily="18" charset="0"/>
              </a:rPr>
              <a:t>Gândire </a:t>
            </a:r>
            <a:r>
              <a:rPr lang="ro-RO" sz="2200" dirty="0" smtClean="0">
                <a:latin typeface="Times New Roman" pitchFamily="18" charset="0"/>
                <a:cs typeface="Times New Roman" pitchFamily="18" charset="0"/>
              </a:rPr>
              <a:t>Fresh</a:t>
            </a:r>
          </a:p>
          <a:p>
            <a:pPr marL="0" indent="0">
              <a:buClr>
                <a:srgbClr val="C00000"/>
              </a:buClr>
              <a:buFont typeface="Wingdings" pitchFamily="2" charset="2"/>
              <a:buChar char="§"/>
            </a:pPr>
            <a:r>
              <a:rPr lang="ro-RO" sz="2200" dirty="0" smtClean="0">
                <a:latin typeface="Times New Roman" pitchFamily="18" charset="0"/>
                <a:cs typeface="Times New Roman" pitchFamily="18" charset="0"/>
              </a:rPr>
              <a:t>5 </a:t>
            </a:r>
            <a:r>
              <a:rPr lang="ro-RO" sz="2200" dirty="0">
                <a:latin typeface="Times New Roman" pitchFamily="18" charset="0"/>
                <a:cs typeface="Times New Roman" pitchFamily="18" charset="0"/>
              </a:rPr>
              <a:t>licee-5 </a:t>
            </a:r>
            <a:r>
              <a:rPr lang="ro-RO" sz="2200" dirty="0" smtClean="0">
                <a:latin typeface="Times New Roman" pitchFamily="18" charset="0"/>
                <a:cs typeface="Times New Roman" pitchFamily="18" charset="0"/>
              </a:rPr>
              <a:t>muzee</a:t>
            </a:r>
          </a:p>
          <a:p>
            <a:pPr marL="0" indent="0">
              <a:buClr>
                <a:srgbClr val="C00000"/>
              </a:buClr>
              <a:buFont typeface="Wingdings" pitchFamily="2" charset="2"/>
              <a:buChar char="§"/>
            </a:pPr>
            <a:r>
              <a:rPr lang="ro-RO" sz="2200" dirty="0" smtClean="0">
                <a:latin typeface="Times New Roman" pitchFamily="18" charset="0"/>
                <a:cs typeface="Times New Roman" pitchFamily="18" charset="0"/>
              </a:rPr>
              <a:t>„</a:t>
            </a:r>
            <a:r>
              <a:rPr lang="ro-RO" sz="2200" dirty="0">
                <a:latin typeface="Times New Roman" pitchFamily="18" charset="0"/>
                <a:cs typeface="Times New Roman" pitchFamily="18" charset="0"/>
              </a:rPr>
              <a:t>Suntem generația în mișcare” </a:t>
            </a:r>
            <a:endParaRPr lang="ro-RO" sz="2200" dirty="0" smtClean="0">
              <a:latin typeface="Times New Roman" pitchFamily="18" charset="0"/>
              <a:cs typeface="Times New Roman" pitchFamily="18" charset="0"/>
            </a:endParaRPr>
          </a:p>
        </p:txBody>
      </p:sp>
      <p:sp>
        <p:nvSpPr>
          <p:cNvPr id="4" name="Rectangle 3"/>
          <p:cNvSpPr/>
          <p:nvPr/>
        </p:nvSpPr>
        <p:spPr>
          <a:xfrm>
            <a:off x="457200" y="609600"/>
            <a:ext cx="8229600"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o-RO" sz="2800" b="1" cap="none" spc="0" dirty="0">
                <a:ln w="11430"/>
                <a:solidFill>
                  <a:srgbClr val="C00000"/>
                </a:solidFill>
                <a:effectLst>
                  <a:outerShdw blurRad="50800" dist="39000" dir="5460000" algn="tl">
                    <a:srgbClr val="000000">
                      <a:alpha val="38000"/>
                    </a:srgbClr>
                  </a:outerShdw>
                </a:effectLst>
                <a:latin typeface="Algerian" panose="04020705040A02060702" pitchFamily="82" charset="0"/>
                <a:ea typeface="Calibri"/>
                <a:cs typeface="Times New Roman"/>
              </a:rPr>
              <a:t>Proiecte </a:t>
            </a:r>
            <a:r>
              <a:rPr lang="ro-RO" sz="2800" b="1" cap="none" spc="0" dirty="0" smtClean="0">
                <a:ln w="11430"/>
                <a:solidFill>
                  <a:srgbClr val="C00000"/>
                </a:solidFill>
                <a:effectLst>
                  <a:outerShdw blurRad="50800" dist="39000" dir="5460000" algn="tl">
                    <a:srgbClr val="000000">
                      <a:alpha val="38000"/>
                    </a:srgbClr>
                  </a:outerShdw>
                </a:effectLst>
                <a:latin typeface="Algerian" panose="04020705040A02060702" pitchFamily="82" charset="0"/>
                <a:ea typeface="Calibri"/>
                <a:cs typeface="Times New Roman"/>
              </a:rPr>
              <a:t>Și </a:t>
            </a:r>
            <a:r>
              <a:rPr lang="ro-RO" sz="2800" b="1" cap="none" spc="0" dirty="0">
                <a:ln w="11430"/>
                <a:solidFill>
                  <a:srgbClr val="C00000"/>
                </a:solidFill>
                <a:effectLst>
                  <a:outerShdw blurRad="50800" dist="39000" dir="5460000" algn="tl">
                    <a:srgbClr val="000000">
                      <a:alpha val="38000"/>
                    </a:srgbClr>
                  </a:outerShdw>
                </a:effectLst>
                <a:latin typeface="Algerian" panose="04020705040A02060702" pitchFamily="82" charset="0"/>
                <a:ea typeface="Calibri"/>
                <a:cs typeface="Times New Roman"/>
              </a:rPr>
              <a:t>programe </a:t>
            </a:r>
            <a:r>
              <a:rPr lang="ro-RO" sz="2800" b="1" cap="none" spc="0" dirty="0" smtClean="0">
                <a:ln w="11430"/>
                <a:solidFill>
                  <a:srgbClr val="C00000"/>
                </a:solidFill>
                <a:effectLst>
                  <a:outerShdw blurRad="50800" dist="39000" dir="5460000" algn="tl">
                    <a:srgbClr val="000000">
                      <a:alpha val="38000"/>
                    </a:srgbClr>
                  </a:outerShdw>
                </a:effectLst>
                <a:latin typeface="Algerian" panose="04020705040A02060702" pitchFamily="82" charset="0"/>
                <a:ea typeface="Calibri"/>
                <a:cs typeface="Times New Roman"/>
              </a:rPr>
              <a:t>DESFĂȘURATE</a:t>
            </a:r>
          </a:p>
          <a:p>
            <a:pPr algn="ctr"/>
            <a:endParaRPr lang="en-US" sz="28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808133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r putea fi o imagine cu 10 persoane şi persoane zâmbind"/>
          <p:cNvPicPr>
            <a:picLocks noChangeAspect="1" noChangeArrowheads="1"/>
          </p:cNvPicPr>
          <p:nvPr/>
        </p:nvPicPr>
        <p:blipFill>
          <a:blip r:embed="rId2"/>
          <a:srcRect/>
          <a:stretch>
            <a:fillRect/>
          </a:stretch>
        </p:blipFill>
        <p:spPr bwMode="auto">
          <a:xfrm>
            <a:off x="538354" y="1981200"/>
            <a:ext cx="7962138" cy="4114800"/>
          </a:xfrm>
          <a:prstGeom prst="rect">
            <a:avLst/>
          </a:prstGeom>
          <a:noFill/>
        </p:spPr>
      </p:pic>
      <p:sp>
        <p:nvSpPr>
          <p:cNvPr id="3" name="Rectangle 2"/>
          <p:cNvSpPr/>
          <p:nvPr/>
        </p:nvSpPr>
        <p:spPr>
          <a:xfrm>
            <a:off x="304800" y="762001"/>
            <a:ext cx="8534400" cy="954107"/>
          </a:xfrm>
          <a:prstGeom prst="rect">
            <a:avLst/>
          </a:prstGeom>
        </p:spPr>
        <p:txBody>
          <a:bodyPr wrap="square">
            <a:spAutoFit/>
          </a:bodyPr>
          <a:lstStyle/>
          <a:p>
            <a:pPr algn="ctr">
              <a:buClr>
                <a:srgbClr val="C00000"/>
              </a:buClr>
            </a:pPr>
            <a:r>
              <a:rPr lang="pt-BR" sz="2800" dirty="0" smtClean="0">
                <a:solidFill>
                  <a:srgbClr val="C00000"/>
                </a:solidFill>
                <a:latin typeface="Algerian" pitchFamily="82" charset="0"/>
                <a:cs typeface="Times New Roman" pitchFamily="18" charset="0"/>
              </a:rPr>
              <a:t>„Fortul 13 Jilava </a:t>
            </a:r>
            <a:endParaRPr lang="ro-RO" sz="2800" dirty="0" smtClean="0">
              <a:solidFill>
                <a:srgbClr val="C00000"/>
              </a:solidFill>
              <a:latin typeface="Algerian" pitchFamily="82" charset="0"/>
              <a:cs typeface="Times New Roman" pitchFamily="18" charset="0"/>
            </a:endParaRPr>
          </a:p>
          <a:p>
            <a:pPr algn="ctr">
              <a:buClr>
                <a:srgbClr val="C00000"/>
              </a:buClr>
            </a:pPr>
            <a:r>
              <a:rPr lang="pt-BR" sz="2800" dirty="0" smtClean="0">
                <a:solidFill>
                  <a:srgbClr val="C00000"/>
                </a:solidFill>
                <a:latin typeface="Algerian" pitchFamily="82" charset="0"/>
                <a:cs typeface="Times New Roman" pitchFamily="18" charset="0"/>
              </a:rPr>
              <a:t>Tinerii fa</a:t>
            </a:r>
            <a:r>
              <a:rPr lang="ro-RO" sz="2800" dirty="0" smtClean="0">
                <a:solidFill>
                  <a:srgbClr val="C00000"/>
                </a:solidFill>
                <a:latin typeface="Algerian" pitchFamily="82" charset="0"/>
                <a:cs typeface="Times New Roman" pitchFamily="18" charset="0"/>
              </a:rPr>
              <a:t>ȚĂ</a:t>
            </a:r>
            <a:r>
              <a:rPr lang="pt-BR" sz="2800" dirty="0" smtClean="0">
                <a:solidFill>
                  <a:srgbClr val="C00000"/>
                </a:solidFill>
                <a:latin typeface="Algerian" pitchFamily="82" charset="0"/>
                <a:cs typeface="Times New Roman" pitchFamily="18" charset="0"/>
              </a:rPr>
              <a:t> în fa</a:t>
            </a:r>
            <a:r>
              <a:rPr lang="ro-RO" sz="2800" dirty="0" smtClean="0">
                <a:solidFill>
                  <a:srgbClr val="C00000"/>
                </a:solidFill>
                <a:latin typeface="Algerian" pitchFamily="82" charset="0"/>
                <a:cs typeface="Times New Roman" pitchFamily="18" charset="0"/>
              </a:rPr>
              <a:t>ȚĂ</a:t>
            </a:r>
            <a:r>
              <a:rPr lang="pt-BR" sz="2800" dirty="0" smtClean="0">
                <a:solidFill>
                  <a:srgbClr val="C00000"/>
                </a:solidFill>
                <a:latin typeface="Algerian" pitchFamily="82" charset="0"/>
                <a:cs typeface="Times New Roman" pitchFamily="18" charset="0"/>
              </a:rPr>
              <a:t> cu ororile comunismului”</a:t>
            </a:r>
            <a:endParaRPr lang="ro-RO" sz="2800" dirty="0" smtClean="0">
              <a:solidFill>
                <a:srgbClr val="C00000"/>
              </a:solidFill>
              <a:latin typeface="Algerian" pitchFamily="82"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304800"/>
            <a:ext cx="4038600" cy="523220"/>
          </a:xfrm>
          <a:prstGeom prst="rect">
            <a:avLst/>
          </a:prstGeom>
        </p:spPr>
        <p:txBody>
          <a:bodyPr wrap="square">
            <a:spAutoFit/>
          </a:bodyPr>
          <a:lstStyle/>
          <a:p>
            <a:pPr>
              <a:buClr>
                <a:srgbClr val="C00000"/>
              </a:buClr>
            </a:pPr>
            <a:r>
              <a:rPr lang="ro-RO" sz="2800" dirty="0" smtClean="0">
                <a:solidFill>
                  <a:srgbClr val="C00000"/>
                </a:solidFill>
                <a:latin typeface="Algerian" pitchFamily="82" charset="0"/>
                <a:cs typeface="Times New Roman" pitchFamily="18" charset="0"/>
              </a:rPr>
              <a:t>„5 licee-5 muzee”</a:t>
            </a:r>
          </a:p>
        </p:txBody>
      </p:sp>
      <p:pic>
        <p:nvPicPr>
          <p:cNvPr id="3074" name="Picture 2" descr="C:\Users\acasa\Desktop\prezentare\poze\5 muzee 5 licee.jpg"/>
          <p:cNvPicPr>
            <a:picLocks noChangeAspect="1" noChangeArrowheads="1"/>
          </p:cNvPicPr>
          <p:nvPr/>
        </p:nvPicPr>
        <p:blipFill>
          <a:blip r:embed="rId3">
            <a:lum bright="8000"/>
          </a:blip>
          <a:srcRect/>
          <a:stretch>
            <a:fillRect/>
          </a:stretch>
        </p:blipFill>
        <p:spPr bwMode="auto">
          <a:xfrm>
            <a:off x="533400" y="889000"/>
            <a:ext cx="4038600" cy="26924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33794" name="Picture 2" descr="Ar putea fi o imagine cu 9 persoane"/>
          <p:cNvPicPr>
            <a:picLocks noChangeAspect="1" noChangeArrowheads="1"/>
          </p:cNvPicPr>
          <p:nvPr/>
        </p:nvPicPr>
        <p:blipFill>
          <a:blip r:embed="rId4"/>
          <a:srcRect/>
          <a:stretch>
            <a:fillRect/>
          </a:stretch>
        </p:blipFill>
        <p:spPr bwMode="auto">
          <a:xfrm>
            <a:off x="5410200" y="990600"/>
            <a:ext cx="3124200" cy="234315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33799" name="Picture 7"/>
          <p:cNvPicPr>
            <a:picLocks noChangeAspect="1" noChangeArrowheads="1"/>
          </p:cNvPicPr>
          <p:nvPr/>
        </p:nvPicPr>
        <p:blipFill>
          <a:blip r:embed="rId5"/>
          <a:srcRect/>
          <a:stretch>
            <a:fillRect/>
          </a:stretch>
        </p:blipFill>
        <p:spPr bwMode="auto">
          <a:xfrm>
            <a:off x="4267200" y="3962400"/>
            <a:ext cx="4314512" cy="2406258"/>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4098" name="Picture 2"/>
          <p:cNvPicPr>
            <a:picLocks noChangeAspect="1" noChangeArrowheads="1"/>
          </p:cNvPicPr>
          <p:nvPr/>
        </p:nvPicPr>
        <p:blipFill>
          <a:blip r:embed="rId6" cstate="print"/>
          <a:srcRect/>
          <a:stretch>
            <a:fillRect/>
          </a:stretch>
        </p:blipFill>
        <p:spPr bwMode="auto">
          <a:xfrm>
            <a:off x="533400" y="3810000"/>
            <a:ext cx="3403600" cy="25527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33798" name="Picture 6" descr="Nu este disponibilă nicio descriere pentru fotografie."/>
          <p:cNvPicPr>
            <a:picLocks noChangeAspect="1" noChangeArrowheads="1"/>
          </p:cNvPicPr>
          <p:nvPr/>
        </p:nvPicPr>
        <p:blipFill>
          <a:blip r:embed="rId7">
            <a:lum bright="11000"/>
          </a:blip>
          <a:srcRect/>
          <a:stretch>
            <a:fillRect/>
          </a:stretch>
        </p:blipFill>
        <p:spPr bwMode="auto">
          <a:xfrm>
            <a:off x="3810000" y="2286000"/>
            <a:ext cx="1426628" cy="1901267"/>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9494453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5638800" y="914400"/>
            <a:ext cx="3138376" cy="35051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123" name="Picture 3"/>
          <p:cNvPicPr>
            <a:picLocks noChangeAspect="1" noChangeArrowheads="1"/>
          </p:cNvPicPr>
          <p:nvPr/>
        </p:nvPicPr>
        <p:blipFill>
          <a:blip r:embed="rId3"/>
          <a:srcRect/>
          <a:stretch>
            <a:fillRect/>
          </a:stretch>
        </p:blipFill>
        <p:spPr bwMode="auto">
          <a:xfrm>
            <a:off x="381000" y="1066800"/>
            <a:ext cx="3057022" cy="3276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0" name="Picture 2"/>
          <p:cNvPicPr>
            <a:picLocks noChangeAspect="1" noChangeArrowheads="1"/>
          </p:cNvPicPr>
          <p:nvPr/>
        </p:nvPicPr>
        <p:blipFill>
          <a:blip r:embed="rId4"/>
          <a:srcRect/>
          <a:stretch>
            <a:fillRect/>
          </a:stretch>
        </p:blipFill>
        <p:spPr bwMode="auto">
          <a:xfrm>
            <a:off x="3048000" y="3276600"/>
            <a:ext cx="2819400" cy="3145500"/>
          </a:xfrm>
          <a:prstGeom prst="round2DiagRect">
            <a:avLst>
              <a:gd name="adj1" fmla="val 16667"/>
              <a:gd name="adj2" fmla="val 4101"/>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228600" y="304800"/>
            <a:ext cx="8610600" cy="523220"/>
          </a:xfrm>
          <a:prstGeom prst="rect">
            <a:avLst/>
          </a:prstGeom>
        </p:spPr>
        <p:txBody>
          <a:bodyPr wrap="square">
            <a:spAutoFit/>
          </a:bodyPr>
          <a:lstStyle/>
          <a:p>
            <a:pPr algn="ctr">
              <a:buClr>
                <a:srgbClr val="C00000"/>
              </a:buClr>
            </a:pPr>
            <a:r>
              <a:rPr lang="ro-RO" sz="2800" dirty="0" smtClean="0">
                <a:solidFill>
                  <a:srgbClr val="C00000"/>
                </a:solidFill>
                <a:latin typeface="Algerian" pitchFamily="82" charset="0"/>
                <a:cs typeface="Times New Roman" pitchFamily="18" charset="0"/>
              </a:rPr>
              <a:t>,,Alegeri SĂNĂTOASE”</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p:cNvPicPr>
            <a:picLocks noChangeAspect="1"/>
          </p:cNvPicPr>
          <p:nvPr/>
        </p:nvPicPr>
        <p:blipFill>
          <a:blip r:embed="rId2" cstate="print">
            <a:lum bright="27000"/>
            <a:extLst>
              <a:ext uri="{28A0092B-C50C-407E-A947-70E740481C1C}">
                <a14:useLocalDpi xmlns:a14="http://schemas.microsoft.com/office/drawing/2010/main" val="0"/>
              </a:ext>
            </a:extLst>
          </a:blip>
          <a:stretch>
            <a:fillRect/>
          </a:stretch>
        </p:blipFill>
        <p:spPr>
          <a:xfrm>
            <a:off x="762000" y="1295400"/>
            <a:ext cx="3581400" cy="2461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114800"/>
            <a:ext cx="2819400" cy="2024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960437" y="4724400"/>
            <a:ext cx="8183563" cy="676275"/>
          </a:xfrm>
        </p:spPr>
        <p:txBody>
          <a:bodyPr>
            <a:normAutofit fontScale="90000"/>
          </a:bodyPr>
          <a:lstStyle/>
          <a:p>
            <a:r>
              <a:rPr lang="ro-RO" dirty="0" smtClean="0"/>
              <a:t/>
            </a:r>
            <a:br>
              <a:rPr lang="ro-RO" dirty="0" smtClean="0"/>
            </a:br>
            <a:r>
              <a:rPr lang="ro-RO" dirty="0"/>
              <a:t/>
            </a:r>
            <a:br>
              <a:rPr lang="ro-RO" dirty="0"/>
            </a:br>
            <a:r>
              <a:rPr lang="ro-RO" dirty="0"/>
              <a:t> </a:t>
            </a:r>
            <a:r>
              <a:rPr lang="ro-RO" dirty="0" smtClean="0"/>
              <a:t/>
            </a:r>
            <a:br>
              <a:rPr lang="ro-RO" dirty="0" smtClean="0"/>
            </a:br>
            <a:r>
              <a:rPr lang="ro-RO" dirty="0"/>
              <a:t/>
            </a:r>
            <a:br>
              <a:rPr lang="ro-RO" dirty="0"/>
            </a:br>
            <a:endParaRPr lang="ro-RO" dirty="0"/>
          </a:p>
        </p:txBody>
      </p:sp>
      <p:sp>
        <p:nvSpPr>
          <p:cNvPr id="3" name="Text Placeholder 2"/>
          <p:cNvSpPr>
            <a:spLocks noGrp="1"/>
          </p:cNvSpPr>
          <p:nvPr>
            <p:ph type="body" idx="4294967295"/>
          </p:nvPr>
        </p:nvSpPr>
        <p:spPr>
          <a:xfrm>
            <a:off x="0" y="304801"/>
            <a:ext cx="9144000" cy="914399"/>
          </a:xfrm>
        </p:spPr>
        <p:txBody>
          <a:bodyPr>
            <a:noAutofit/>
          </a:bodyPr>
          <a:lstStyle/>
          <a:p>
            <a:pPr marL="0" indent="0" algn="ctr">
              <a:buNone/>
            </a:pPr>
            <a:r>
              <a:rPr lang="ro-RO" sz="1800" dirty="0">
                <a:solidFill>
                  <a:srgbClr val="C00000"/>
                </a:solidFill>
                <a:latin typeface="Algerian" pitchFamily="82" charset="0"/>
                <a:cs typeface="Aharoni" pitchFamily="2" charset="-79"/>
              </a:rPr>
              <a:t>Concursul </a:t>
            </a:r>
            <a:r>
              <a:rPr lang="ro-RO" sz="1800" dirty="0" smtClean="0">
                <a:solidFill>
                  <a:srgbClr val="C00000"/>
                </a:solidFill>
                <a:latin typeface="Algerian" pitchFamily="82" charset="0"/>
                <a:cs typeface="Aharoni" pitchFamily="2" charset="-79"/>
              </a:rPr>
              <a:t>,,Eticheta </a:t>
            </a:r>
            <a:r>
              <a:rPr lang="ro-RO" sz="1800" dirty="0">
                <a:solidFill>
                  <a:srgbClr val="C00000"/>
                </a:solidFill>
                <a:latin typeface="Algerian" pitchFamily="82" charset="0"/>
                <a:cs typeface="Aharoni" pitchFamily="2" charset="-79"/>
              </a:rPr>
              <a:t>viitorului"</a:t>
            </a:r>
            <a:br>
              <a:rPr lang="ro-RO" sz="1800" dirty="0">
                <a:solidFill>
                  <a:srgbClr val="C00000"/>
                </a:solidFill>
                <a:latin typeface="Algerian" pitchFamily="82" charset="0"/>
                <a:cs typeface="Aharoni" pitchFamily="2" charset="-79"/>
              </a:rPr>
            </a:br>
            <a:r>
              <a:rPr lang="ro-RO" sz="1800" dirty="0">
                <a:solidFill>
                  <a:srgbClr val="C00000"/>
                </a:solidFill>
                <a:latin typeface="Algerian" pitchFamily="82" charset="0"/>
                <a:cs typeface="Aharoni" pitchFamily="2" charset="-79"/>
              </a:rPr>
              <a:t>Organizat </a:t>
            </a:r>
            <a:r>
              <a:rPr lang="ro-RO" sz="1800" dirty="0" smtClean="0">
                <a:solidFill>
                  <a:srgbClr val="C00000"/>
                </a:solidFill>
                <a:latin typeface="Algerian" pitchFamily="82" charset="0"/>
                <a:cs typeface="Aharoni" pitchFamily="2" charset="-79"/>
              </a:rPr>
              <a:t>de </a:t>
            </a:r>
            <a:r>
              <a:rPr lang="ro-RO" sz="1800" dirty="0" err="1" smtClean="0">
                <a:solidFill>
                  <a:srgbClr val="C00000"/>
                </a:solidFill>
                <a:latin typeface="Algerian" pitchFamily="82" charset="0"/>
                <a:cs typeface="Aharoni" pitchFamily="2" charset="-79"/>
              </a:rPr>
              <a:t>AsociaȚia</a:t>
            </a:r>
            <a:r>
              <a:rPr lang="ro-RO" sz="1800" dirty="0" smtClean="0">
                <a:solidFill>
                  <a:srgbClr val="C00000"/>
                </a:solidFill>
                <a:latin typeface="Algerian" pitchFamily="82" charset="0"/>
                <a:cs typeface="Aharoni" pitchFamily="2" charset="-79"/>
              </a:rPr>
              <a:t> </a:t>
            </a:r>
            <a:r>
              <a:rPr lang="ro-RO" sz="1800" dirty="0">
                <a:solidFill>
                  <a:srgbClr val="C00000"/>
                </a:solidFill>
                <a:latin typeface="Algerian" pitchFamily="82" charset="0"/>
                <a:cs typeface="Aharoni" pitchFamily="2" charset="-79"/>
              </a:rPr>
              <a:t>Colegiul </a:t>
            </a:r>
            <a:r>
              <a:rPr lang="ro-RO" sz="1800" dirty="0" err="1" smtClean="0">
                <a:solidFill>
                  <a:srgbClr val="C00000"/>
                </a:solidFill>
                <a:latin typeface="Algerian" pitchFamily="82" charset="0"/>
                <a:cs typeface="Aharoni" pitchFamily="2" charset="-79"/>
              </a:rPr>
              <a:t>NaȚional</a:t>
            </a:r>
            <a:r>
              <a:rPr lang="ro-RO" sz="1800" dirty="0" smtClean="0">
                <a:solidFill>
                  <a:srgbClr val="C00000"/>
                </a:solidFill>
                <a:latin typeface="Algerian" pitchFamily="82" charset="0"/>
                <a:cs typeface="Aharoni" pitchFamily="2" charset="-79"/>
              </a:rPr>
              <a:t> </a:t>
            </a:r>
            <a:r>
              <a:rPr lang="ro-RO" sz="1800" dirty="0">
                <a:solidFill>
                  <a:srgbClr val="C00000"/>
                </a:solidFill>
                <a:latin typeface="Algerian" pitchFamily="82" charset="0"/>
                <a:cs typeface="Aharoni" pitchFamily="2" charset="-79"/>
              </a:rPr>
              <a:t>Pentru </a:t>
            </a:r>
            <a:r>
              <a:rPr lang="ro-RO" sz="1800" dirty="0" err="1" smtClean="0">
                <a:solidFill>
                  <a:srgbClr val="C00000"/>
                </a:solidFill>
                <a:latin typeface="Algerian" pitchFamily="82" charset="0"/>
                <a:cs typeface="Aharoni" pitchFamily="2" charset="-79"/>
              </a:rPr>
              <a:t>ProtecȚia</a:t>
            </a:r>
            <a:r>
              <a:rPr lang="ro-RO" sz="1800" dirty="0" smtClean="0">
                <a:solidFill>
                  <a:srgbClr val="C00000"/>
                </a:solidFill>
                <a:latin typeface="Algerian" pitchFamily="82" charset="0"/>
                <a:cs typeface="Aharoni" pitchFamily="2" charset="-79"/>
              </a:rPr>
              <a:t> </a:t>
            </a:r>
            <a:r>
              <a:rPr lang="ro-RO" sz="1800" dirty="0">
                <a:solidFill>
                  <a:srgbClr val="C00000"/>
                </a:solidFill>
                <a:latin typeface="Algerian" pitchFamily="82" charset="0"/>
                <a:cs typeface="Aharoni" pitchFamily="2" charset="-79"/>
              </a:rPr>
              <a:t>Consumatorilor </a:t>
            </a:r>
            <a:r>
              <a:rPr lang="ro-RO" sz="1800" dirty="0" smtClean="0">
                <a:solidFill>
                  <a:srgbClr val="C00000"/>
                </a:solidFill>
                <a:latin typeface="Algerian" pitchFamily="82" charset="0"/>
                <a:cs typeface="Aharoni" pitchFamily="2" charset="-79"/>
              </a:rPr>
              <a:t>Europeni</a:t>
            </a:r>
            <a:endParaRPr lang="ro-RO" sz="1800" dirty="0">
              <a:solidFill>
                <a:srgbClr val="C00000"/>
              </a:solidFill>
              <a:latin typeface="Algerian" pitchFamily="82" charset="0"/>
              <a:cs typeface="Aharoni" pitchFamily="2" charset="-79"/>
            </a:endParaRPr>
          </a:p>
        </p:txBody>
      </p:sp>
      <p:pic>
        <p:nvPicPr>
          <p:cNvPr id="1026" name="Picture 2" descr="C:\Users\RODICA\Desktop\ACTOR PROIECT\LIC _TEORETIC_DECEBAL_PROTECTIA_CONSUMATORULUI\LIC _TEORETIC_DECEBAL_PROTECTIA_CONSUMATORULUI1.jpg"/>
          <p:cNvPicPr>
            <a:picLocks noChangeAspect="1" noChangeArrowheads="1"/>
          </p:cNvPicPr>
          <p:nvPr/>
        </p:nvPicPr>
        <p:blipFill>
          <a:blip r:embed="rId4" cstate="print">
            <a:lum bright="17000"/>
            <a:extLst>
              <a:ext uri="{28A0092B-C50C-407E-A947-70E740481C1C}">
                <a14:useLocalDpi xmlns:a14="http://schemas.microsoft.com/office/drawing/2010/main" val="0"/>
              </a:ext>
            </a:extLst>
          </a:blip>
          <a:srcRect/>
          <a:stretch>
            <a:fillRect/>
          </a:stretch>
        </p:blipFill>
        <p:spPr bwMode="auto">
          <a:xfrm>
            <a:off x="4724400" y="3886200"/>
            <a:ext cx="3810000" cy="2323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RODICA\Desktop\ACTOR PROIECT\LIC _TEORETIC_DECEBAL_PROTECTIA_CONSUMATORULUI\LIC _TEORETIC_DECEBAL_PROTECTIA_CONSUMATORULUI4.jpg"/>
          <p:cNvPicPr>
            <a:picLocks noChangeAspect="1" noChangeArrowheads="1"/>
          </p:cNvPicPr>
          <p:nvPr/>
        </p:nvPicPr>
        <p:blipFill>
          <a:blip r:embed="rId5" cstate="print">
            <a:lum bright="20000"/>
            <a:extLst>
              <a:ext uri="{28A0092B-C50C-407E-A947-70E740481C1C}">
                <a14:useLocalDpi xmlns:a14="http://schemas.microsoft.com/office/drawing/2010/main" val="0"/>
              </a:ext>
            </a:extLst>
          </a:blip>
          <a:srcRect/>
          <a:stretch>
            <a:fillRect/>
          </a:stretch>
        </p:blipFill>
        <p:spPr bwMode="auto">
          <a:xfrm>
            <a:off x="5181600" y="1600200"/>
            <a:ext cx="28956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03112"/>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p:txBody>
          <a:bodyPr>
            <a:normAutofit lnSpcReduction="10000"/>
          </a:bodyPr>
          <a:lstStyle/>
          <a:p>
            <a:pPr marL="0" indent="0" algn="ctr">
              <a:buNone/>
            </a:pPr>
            <a:r>
              <a:rPr lang="ro-RO" dirty="0" smtClean="0">
                <a:solidFill>
                  <a:srgbClr val="C00000"/>
                </a:solidFill>
                <a:latin typeface="Algerian" pitchFamily="82" charset="0"/>
              </a:rPr>
              <a:t>ACTIVITĂȚI ȘCOLARE </a:t>
            </a:r>
            <a:r>
              <a:rPr lang="ro-RO" smtClean="0">
                <a:solidFill>
                  <a:srgbClr val="C00000"/>
                </a:solidFill>
                <a:latin typeface="Algerian" pitchFamily="82" charset="0"/>
              </a:rPr>
              <a:t>SAU EXTRAȘCOLARE</a:t>
            </a:r>
          </a:p>
          <a:p>
            <a:pPr marL="0" indent="0" algn="ctr">
              <a:buNone/>
            </a:pPr>
            <a:endParaRPr lang="ro-RO" dirty="0" smtClean="0">
              <a:solidFill>
                <a:srgbClr val="C00000"/>
              </a:solidFill>
              <a:latin typeface="Algerian" pitchFamily="82" charset="0"/>
            </a:endParaRPr>
          </a:p>
          <a:p>
            <a:pPr marL="0" indent="0">
              <a:buClr>
                <a:srgbClr val="C00000"/>
              </a:buClr>
              <a:buFont typeface="Wingdings" pitchFamily="2" charset="2"/>
              <a:buChar char="§"/>
            </a:pPr>
            <a:r>
              <a:rPr lang="ro-RO" sz="2000" dirty="0" smtClean="0"/>
              <a:t>Balul Bobocilor</a:t>
            </a:r>
          </a:p>
          <a:p>
            <a:pPr marL="0" indent="0">
              <a:buClr>
                <a:srgbClr val="C00000"/>
              </a:buClr>
              <a:buFont typeface="Wingdings" pitchFamily="2" charset="2"/>
              <a:buChar char="§"/>
            </a:pPr>
            <a:r>
              <a:rPr lang="vi-VN" sz="2000" dirty="0" smtClean="0"/>
              <a:t>Serbare </a:t>
            </a:r>
            <a:r>
              <a:rPr lang="vi-VN" sz="2000" dirty="0"/>
              <a:t>de </a:t>
            </a:r>
            <a:r>
              <a:rPr lang="vi-VN" sz="2000" dirty="0" smtClean="0"/>
              <a:t>Crăciun</a:t>
            </a:r>
            <a:endParaRPr lang="ro-RO" sz="2000" dirty="0" smtClean="0"/>
          </a:p>
          <a:p>
            <a:pPr marL="0" indent="0">
              <a:buClr>
                <a:srgbClr val="C00000"/>
              </a:buClr>
              <a:buFont typeface="Wingdings" pitchFamily="2" charset="2"/>
              <a:buChar char="§"/>
            </a:pPr>
            <a:r>
              <a:rPr lang="ro-RO" sz="2000" dirty="0"/>
              <a:t>Ziua porţilor deschise </a:t>
            </a:r>
          </a:p>
          <a:p>
            <a:pPr marL="0" indent="0">
              <a:buClr>
                <a:srgbClr val="C00000"/>
              </a:buClr>
              <a:buFont typeface="Wingdings" pitchFamily="2" charset="2"/>
              <a:buChar char="§"/>
            </a:pPr>
            <a:r>
              <a:rPr lang="ro-RO" sz="2000" dirty="0" smtClean="0"/>
              <a:t>Târgul Liceelor</a:t>
            </a:r>
          </a:p>
          <a:p>
            <a:pPr marL="0" indent="0">
              <a:buClr>
                <a:srgbClr val="C00000"/>
              </a:buClr>
              <a:buFont typeface="Wingdings" pitchFamily="2" charset="2"/>
              <a:buChar char="§"/>
            </a:pPr>
            <a:r>
              <a:rPr lang="vi-VN" sz="2000" dirty="0" smtClean="0"/>
              <a:t>Zilel</a:t>
            </a:r>
            <a:r>
              <a:rPr lang="ro-RO" sz="2000" dirty="0" smtClean="0"/>
              <a:t>e</a:t>
            </a:r>
            <a:r>
              <a:rPr lang="vi-VN" sz="2000" dirty="0" smtClean="0"/>
              <a:t> </a:t>
            </a:r>
            <a:r>
              <a:rPr lang="vi-VN" sz="2000" dirty="0"/>
              <a:t>Liceului Teoretic „Decebal” </a:t>
            </a:r>
            <a:endParaRPr lang="ro-RO" sz="2000" dirty="0" smtClean="0"/>
          </a:p>
          <a:p>
            <a:pPr marL="0" indent="0">
              <a:buClr>
                <a:srgbClr val="C00000"/>
              </a:buClr>
              <a:buFont typeface="Wingdings" pitchFamily="2" charset="2"/>
              <a:buChar char="§"/>
            </a:pPr>
            <a:r>
              <a:rPr lang="vi-VN" sz="2000" dirty="0" smtClean="0"/>
              <a:t>„Childhood-Happiness”</a:t>
            </a:r>
            <a:endParaRPr lang="ro-RO" sz="2000" dirty="0" smtClean="0"/>
          </a:p>
          <a:p>
            <a:pPr marL="0" indent="0">
              <a:buClr>
                <a:srgbClr val="C00000"/>
              </a:buClr>
              <a:buFont typeface="Wingdings" pitchFamily="2" charset="2"/>
              <a:buChar char="§"/>
            </a:pPr>
            <a:r>
              <a:rPr lang="ro-RO" sz="2000" dirty="0" smtClean="0"/>
              <a:t>Olimpiada meșteșugurilor artistice tradiționale</a:t>
            </a:r>
          </a:p>
          <a:p>
            <a:pPr marL="0" indent="0">
              <a:buClr>
                <a:srgbClr val="C00000"/>
              </a:buClr>
              <a:buFont typeface="Wingdings" pitchFamily="2" charset="2"/>
              <a:buChar char="§"/>
            </a:pPr>
            <a:r>
              <a:rPr lang="ro-RO" sz="2000" dirty="0" smtClean="0"/>
              <a:t>Hour of code</a:t>
            </a:r>
          </a:p>
          <a:p>
            <a:pPr marL="0" indent="0">
              <a:buClr>
                <a:srgbClr val="C00000"/>
              </a:buClr>
              <a:buFont typeface="Wingdings" pitchFamily="2" charset="2"/>
              <a:buChar char="§"/>
            </a:pPr>
            <a:r>
              <a:rPr lang="ro-RO" sz="2000" dirty="0" smtClean="0"/>
              <a:t>Participarea </a:t>
            </a:r>
            <a:r>
              <a:rPr lang="ro-RO" sz="2000" dirty="0"/>
              <a:t>la </a:t>
            </a:r>
            <a:r>
              <a:rPr lang="ro-RO" sz="2000" dirty="0" smtClean="0"/>
              <a:t>competiţii </a:t>
            </a:r>
            <a:r>
              <a:rPr lang="ro-RO" sz="2000" dirty="0"/>
              <a:t>sportive la nivel municipal </a:t>
            </a:r>
            <a:r>
              <a:rPr lang="ro-RO" sz="2000" dirty="0" smtClean="0"/>
              <a:t>şi național</a:t>
            </a:r>
          </a:p>
          <a:p>
            <a:endParaRPr lang="ro-RO" dirty="0" smtClean="0"/>
          </a:p>
          <a:p>
            <a:endParaRPr lang="ro-RO" dirty="0"/>
          </a:p>
        </p:txBody>
      </p:sp>
    </p:spTree>
    <p:extLst>
      <p:ext uri="{BB962C8B-B14F-4D97-AF65-F5344CB8AC3E}">
        <p14:creationId xmlns:p14="http://schemas.microsoft.com/office/powerpoint/2010/main" val="2731601290"/>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p:cNvSpPr>
            <a:spLocks noGrp="1"/>
          </p:cNvSpPr>
          <p:nvPr>
            <p:ph type="title" idx="4294967295"/>
          </p:nvPr>
        </p:nvSpPr>
        <p:spPr>
          <a:xfrm>
            <a:off x="304800" y="761999"/>
            <a:ext cx="4495800" cy="2057401"/>
          </a:xfrm>
        </p:spPr>
        <p:txBody>
          <a:bodyPr vert="horz" anchor="t">
            <a:normAutofit/>
          </a:bodyPr>
          <a:lstStyle/>
          <a:p>
            <a:r>
              <a:rPr lang="ro-RO" sz="2700" dirty="0" smtClean="0">
                <a:solidFill>
                  <a:srgbClr val="C00000"/>
                </a:solidFill>
                <a:latin typeface="Algerian" pitchFamily="82" charset="0"/>
              </a:rPr>
              <a:t/>
            </a:r>
            <a:br>
              <a:rPr lang="ro-RO" sz="2700" dirty="0" smtClean="0">
                <a:solidFill>
                  <a:srgbClr val="C00000"/>
                </a:solidFill>
                <a:latin typeface="Algerian" pitchFamily="82" charset="0"/>
              </a:rPr>
            </a:br>
            <a:r>
              <a:rPr lang="en-US" sz="2800" dirty="0" err="1" smtClean="0">
                <a:solidFill>
                  <a:srgbClr val="C00000"/>
                </a:solidFill>
                <a:effectLst/>
                <a:latin typeface="Algerian" pitchFamily="82" charset="0"/>
              </a:rPr>
              <a:t>balul</a:t>
            </a:r>
            <a:r>
              <a:rPr lang="en-US" sz="2800" dirty="0" smtClean="0">
                <a:solidFill>
                  <a:srgbClr val="C00000"/>
                </a:solidFill>
                <a:effectLst/>
                <a:latin typeface="Algerian" pitchFamily="82" charset="0"/>
              </a:rPr>
              <a:t>  </a:t>
            </a:r>
            <a:r>
              <a:rPr lang="en-US" sz="2800" dirty="0" err="1" smtClean="0">
                <a:solidFill>
                  <a:srgbClr val="C00000"/>
                </a:solidFill>
                <a:effectLst/>
                <a:latin typeface="Algerian" pitchFamily="82" charset="0"/>
              </a:rPr>
              <a:t>bobocilor</a:t>
            </a:r>
            <a:endParaRPr lang="ro-RO" sz="2800" dirty="0">
              <a:solidFill>
                <a:srgbClr val="C00000"/>
              </a:solidFill>
              <a:effectLst/>
              <a:latin typeface="Algerian" pitchFamily="82" charset="0"/>
            </a:endParaRPr>
          </a:p>
        </p:txBody>
      </p:sp>
      <p:pic>
        <p:nvPicPr>
          <p:cNvPr id="4098" name="Picture 2"/>
          <p:cNvPicPr>
            <a:picLocks noChangeAspect="1" noChangeArrowheads="1"/>
          </p:cNvPicPr>
          <p:nvPr/>
        </p:nvPicPr>
        <p:blipFill>
          <a:blip r:embed="rId2">
            <a:lum bright="19000"/>
            <a:extLst>
              <a:ext uri="{28A0092B-C50C-407E-A947-70E740481C1C}">
                <a14:useLocalDpi xmlns:a14="http://schemas.microsoft.com/office/drawing/2010/main" val="0"/>
              </a:ext>
            </a:extLst>
          </a:blip>
          <a:srcRect/>
          <a:stretch>
            <a:fillRect/>
          </a:stretch>
        </p:blipFill>
        <p:spPr bwMode="auto">
          <a:xfrm>
            <a:off x="4572000" y="3657600"/>
            <a:ext cx="4114800" cy="2741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lum bright="17000"/>
            <a:extLst>
              <a:ext uri="{28A0092B-C50C-407E-A947-70E740481C1C}">
                <a14:useLocalDpi xmlns:a14="http://schemas.microsoft.com/office/drawing/2010/main" val="0"/>
              </a:ext>
            </a:extLst>
          </a:blip>
          <a:srcRect/>
          <a:stretch>
            <a:fillRect/>
          </a:stretch>
        </p:blipFill>
        <p:spPr bwMode="auto">
          <a:xfrm>
            <a:off x="4572000" y="457200"/>
            <a:ext cx="4138717" cy="2757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F:\RODICA\oferta POZE ACTIVITATI\OFERTA EDUCATIONALA\Poze activitati- Decebal\Balul Bobocilor\075.JPG"/>
          <p:cNvPicPr>
            <a:picLocks noChangeAspect="1" noChangeArrowheads="1"/>
          </p:cNvPicPr>
          <p:nvPr/>
        </p:nvPicPr>
        <p:blipFill>
          <a:blip r:embed="rId4" cstate="print"/>
          <a:srcRect/>
          <a:stretch>
            <a:fillRect/>
          </a:stretch>
        </p:blipFill>
        <p:spPr bwMode="auto">
          <a:xfrm>
            <a:off x="533400" y="2133600"/>
            <a:ext cx="3735507" cy="2802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1331640" y="489325"/>
            <a:ext cx="669674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ro-RO" sz="3600" b="1" dirty="0" smtClean="0">
                <a:solidFill>
                  <a:srgbClr val="C00000"/>
                </a:solidFill>
                <a:latin typeface="Algerian" pitchFamily="82" charset="0"/>
                <a:ea typeface="Calibri" pitchFamily="34" charset="0"/>
                <a:cs typeface="Arial" pitchFamily="34" charset="0"/>
              </a:rPr>
              <a:t>„</a:t>
            </a:r>
            <a:r>
              <a:rPr kumimoji="0" lang="ro-RO" sz="2800" b="1" i="0" u="none" strike="noStrike" cap="none" normalizeH="0" baseline="0" dirty="0" smtClean="0">
                <a:ln>
                  <a:noFill/>
                </a:ln>
                <a:solidFill>
                  <a:srgbClr val="C00000"/>
                </a:solidFill>
                <a:effectLst/>
                <a:latin typeface="Algerian" pitchFamily="82" charset="0"/>
                <a:ea typeface="Calibri" pitchFamily="34" charset="0"/>
                <a:cs typeface="Arial" pitchFamily="34" charset="0"/>
              </a:rPr>
              <a:t>ŞCOALA O PRIORITATE” </a:t>
            </a:r>
            <a:endParaRPr kumimoji="0" lang="ro-RO" sz="2800" b="0" i="0" u="none" strike="noStrike" cap="none" normalizeH="0" baseline="0" dirty="0" smtClean="0">
              <a:ln>
                <a:noFill/>
              </a:ln>
              <a:solidFill>
                <a:srgbClr val="C00000"/>
              </a:solidFill>
              <a:effectLst/>
              <a:latin typeface="Algerian" pitchFamily="82" charset="0"/>
              <a:cs typeface="Arial" pitchFamily="34" charset="0"/>
            </a:endParaRPr>
          </a:p>
        </p:txBody>
      </p:sp>
      <p:sp>
        <p:nvSpPr>
          <p:cNvPr id="3" name="Dreptunghi 2"/>
          <p:cNvSpPr/>
          <p:nvPr/>
        </p:nvSpPr>
        <p:spPr>
          <a:xfrm>
            <a:off x="1187624" y="1052736"/>
            <a:ext cx="7200800" cy="369332"/>
          </a:xfrm>
          <a:prstGeom prst="rect">
            <a:avLst/>
          </a:prstGeom>
        </p:spPr>
        <p:txBody>
          <a:bodyPr wrap="square">
            <a:spAutoFit/>
          </a:bodyPr>
          <a:lstStyle/>
          <a:p>
            <a:pPr algn="ctr"/>
            <a:r>
              <a:rPr lang="ro-RO" dirty="0" smtClean="0">
                <a:solidFill>
                  <a:srgbClr val="C00000"/>
                </a:solidFill>
                <a:latin typeface="Algerian" pitchFamily="82" charset="0"/>
              </a:rPr>
              <a:t>„Timpul liber – un timp </a:t>
            </a:r>
            <a:r>
              <a:rPr lang="ro-RO" dirty="0" err="1" smtClean="0">
                <a:solidFill>
                  <a:srgbClr val="C00000"/>
                </a:solidFill>
                <a:latin typeface="Algerian" pitchFamily="82" charset="0"/>
              </a:rPr>
              <a:t>câȘtigat</a:t>
            </a:r>
            <a:r>
              <a:rPr lang="ro-RO" dirty="0" smtClean="0">
                <a:solidFill>
                  <a:srgbClr val="C00000"/>
                </a:solidFill>
                <a:latin typeface="Algerian" pitchFamily="82" charset="0"/>
              </a:rPr>
              <a:t>”</a:t>
            </a:r>
            <a:endParaRPr lang="ro-RO" dirty="0">
              <a:solidFill>
                <a:srgbClr val="C00000"/>
              </a:solidFill>
              <a:latin typeface="Algerian" pitchFamily="82" charset="0"/>
            </a:endParaRPr>
          </a:p>
        </p:txBody>
      </p:sp>
      <p:pic>
        <p:nvPicPr>
          <p:cNvPr id="21507" name="Picture 3" descr="https://scontent-b-vie.xx.fbcdn.net/hphotos-frc3/t1.0-9/382311_506456652752755_565179824_n.jpg"/>
          <p:cNvPicPr>
            <a:picLocks noChangeAspect="1" noChangeArrowheads="1"/>
          </p:cNvPicPr>
          <p:nvPr/>
        </p:nvPicPr>
        <p:blipFill>
          <a:blip r:embed="rId2" cstate="print"/>
          <a:srcRect/>
          <a:stretch>
            <a:fillRect/>
          </a:stretch>
        </p:blipFill>
        <p:spPr bwMode="auto">
          <a:xfrm>
            <a:off x="381000" y="1219200"/>
            <a:ext cx="3274018" cy="2667000"/>
          </a:xfrm>
          <a:prstGeom prst="ellipse">
            <a:avLst/>
          </a:prstGeom>
          <a:ln>
            <a:noFill/>
          </a:ln>
          <a:effectLst>
            <a:softEdge rad="112500"/>
          </a:effectLst>
        </p:spPr>
      </p:pic>
      <p:pic>
        <p:nvPicPr>
          <p:cNvPr id="21509" name="Picture 5" descr="https://scontent-a-vie.xx.fbcdn.net/hphotos-frc3/t1.0-9/971700_506456726086081_1278411494_n.jpg"/>
          <p:cNvPicPr>
            <a:picLocks noChangeAspect="1" noChangeArrowheads="1"/>
          </p:cNvPicPr>
          <p:nvPr/>
        </p:nvPicPr>
        <p:blipFill>
          <a:blip r:embed="rId3" cstate="print"/>
          <a:srcRect/>
          <a:stretch>
            <a:fillRect/>
          </a:stretch>
        </p:blipFill>
        <p:spPr bwMode="auto">
          <a:xfrm>
            <a:off x="5355735" y="1219200"/>
            <a:ext cx="3371025" cy="2819400"/>
          </a:xfrm>
          <a:prstGeom prst="ellipse">
            <a:avLst/>
          </a:prstGeom>
          <a:ln>
            <a:noFill/>
          </a:ln>
          <a:effectLst>
            <a:softEdge rad="112500"/>
          </a:effectLst>
        </p:spPr>
      </p:pic>
      <p:pic>
        <p:nvPicPr>
          <p:cNvPr id="21511" name="Picture 7" descr="https://scontent-b-vie.xx.fbcdn.net/hphotos-frc3/t1.0-9/1132_506456842752736_571090810_n.jpg"/>
          <p:cNvPicPr>
            <a:picLocks noChangeAspect="1" noChangeArrowheads="1"/>
          </p:cNvPicPr>
          <p:nvPr/>
        </p:nvPicPr>
        <p:blipFill>
          <a:blip r:embed="rId4" cstate="print"/>
          <a:srcRect/>
          <a:stretch>
            <a:fillRect/>
          </a:stretch>
        </p:blipFill>
        <p:spPr bwMode="auto">
          <a:xfrm>
            <a:off x="2362200" y="3429000"/>
            <a:ext cx="4370740" cy="3095583"/>
          </a:xfrm>
          <a:prstGeom prst="ellipse">
            <a:avLst/>
          </a:prstGeom>
          <a:ln>
            <a:noFill/>
          </a:ln>
          <a:effectLst>
            <a:softEdge rad="112500"/>
          </a:effectLst>
        </p:spPr>
      </p:pic>
      <p:sp>
        <p:nvSpPr>
          <p:cNvPr id="21512" name="Rectangle 8"/>
          <p:cNvSpPr>
            <a:spLocks noChangeArrowheads="1"/>
          </p:cNvSpPr>
          <p:nvPr/>
        </p:nvSpPr>
        <p:spPr bwMode="auto">
          <a:xfrm>
            <a:off x="5076056" y="1971884"/>
            <a:ext cx="302433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ro-RO" sz="1600" b="0" i="0" u="none" strike="noStrike" cap="none" normalizeH="0" baseline="0" dirty="0" smtClean="0">
                <a:ln>
                  <a:noFill/>
                </a:ln>
                <a:solidFill>
                  <a:schemeClr val="accent2">
                    <a:lumMod val="75000"/>
                  </a:schemeClr>
                </a:solidFill>
                <a:effectLst/>
                <a:latin typeface="Algerian" pitchFamily="82" charset="0"/>
                <a:cs typeface="Arial" pitchFamily="34" charset="0"/>
              </a:rPr>
              <a:t> </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496944" cy="1046120"/>
          </a:xfrm>
          <a:prstGeom prst="rect">
            <a:avLst/>
          </a:prstGeom>
        </p:spPr>
        <p:txBody>
          <a:bodyPr wrap="square">
            <a:spAutoFit/>
          </a:bodyPr>
          <a:lstStyle/>
          <a:p>
            <a:pPr marL="457200" algn="ctr">
              <a:lnSpc>
                <a:spcPct val="115000"/>
              </a:lnSpc>
              <a:spcAft>
                <a:spcPts val="0"/>
              </a:spcAft>
            </a:pPr>
            <a:r>
              <a:rPr lang="en-US" sz="2800" dirty="0">
                <a:solidFill>
                  <a:srgbClr val="C00000"/>
                </a:solidFill>
                <a:latin typeface="Algerian" pitchFamily="82" charset="0"/>
                <a:ea typeface="Times New Roman"/>
                <a:cs typeface="Arial"/>
              </a:rPr>
              <a:t>Hour of Code</a:t>
            </a:r>
            <a:endParaRPr lang="en-US" sz="2800" dirty="0">
              <a:solidFill>
                <a:srgbClr val="C00000"/>
              </a:solidFill>
              <a:latin typeface="Algerian" pitchFamily="82" charset="0"/>
              <a:ea typeface="Times New Roman"/>
              <a:cs typeface="Times New Roman"/>
            </a:endParaRPr>
          </a:p>
          <a:p>
            <a:pPr marL="457200" algn="ctr">
              <a:lnSpc>
                <a:spcPct val="115000"/>
              </a:lnSpc>
              <a:spcAft>
                <a:spcPts val="0"/>
              </a:spcAft>
            </a:pPr>
            <a:r>
              <a:rPr lang="en-US" sz="2800" dirty="0">
                <a:solidFill>
                  <a:srgbClr val="C00000"/>
                </a:solidFill>
                <a:latin typeface="Algerian" pitchFamily="82" charset="0"/>
                <a:ea typeface="Times New Roman"/>
                <a:cs typeface="Arial"/>
              </a:rPr>
              <a:t>(</a:t>
            </a:r>
            <a:r>
              <a:rPr lang="en-US" sz="2800" dirty="0" err="1">
                <a:solidFill>
                  <a:srgbClr val="C00000"/>
                </a:solidFill>
                <a:latin typeface="Algerian" pitchFamily="82" charset="0"/>
                <a:ea typeface="Times New Roman"/>
                <a:cs typeface="Arial"/>
              </a:rPr>
              <a:t>Ora</a:t>
            </a:r>
            <a:r>
              <a:rPr lang="en-US" sz="2800" dirty="0">
                <a:solidFill>
                  <a:srgbClr val="C00000"/>
                </a:solidFill>
                <a:latin typeface="Algerian" pitchFamily="82" charset="0"/>
                <a:ea typeface="Times New Roman"/>
                <a:cs typeface="Arial"/>
              </a:rPr>
              <a:t> de </a:t>
            </a:r>
            <a:r>
              <a:rPr lang="en-US" sz="2800" dirty="0" err="1">
                <a:solidFill>
                  <a:srgbClr val="C00000"/>
                </a:solidFill>
                <a:latin typeface="Algerian" pitchFamily="82" charset="0"/>
                <a:ea typeface="Times New Roman"/>
                <a:cs typeface="Arial"/>
              </a:rPr>
              <a:t>Programare</a:t>
            </a:r>
            <a:r>
              <a:rPr lang="en-US" sz="2800" dirty="0">
                <a:solidFill>
                  <a:srgbClr val="C00000"/>
                </a:solidFill>
                <a:latin typeface="Algerian" pitchFamily="82" charset="0"/>
                <a:ea typeface="Times New Roman"/>
                <a:cs typeface="Arial"/>
              </a:rPr>
              <a:t>)</a:t>
            </a:r>
            <a:endParaRPr lang="en-US" sz="2800" dirty="0">
              <a:solidFill>
                <a:srgbClr val="C00000"/>
              </a:solidFill>
              <a:effectLst/>
              <a:latin typeface="Algerian" pitchFamily="82" charset="0"/>
              <a:ea typeface="Times New Roman"/>
              <a:cs typeface="Times New Roman"/>
            </a:endParaRPr>
          </a:p>
        </p:txBody>
      </p:sp>
      <p:pic>
        <p:nvPicPr>
          <p:cNvPr id="13313" name="Picture 1"/>
          <p:cNvPicPr>
            <a:picLocks noChangeAspect="1" noChangeArrowheads="1"/>
          </p:cNvPicPr>
          <p:nvPr/>
        </p:nvPicPr>
        <p:blipFill>
          <a:blip r:embed="rId3"/>
          <a:srcRect/>
          <a:stretch>
            <a:fillRect/>
          </a:stretch>
        </p:blipFill>
        <p:spPr bwMode="auto">
          <a:xfrm>
            <a:off x="685800" y="1371600"/>
            <a:ext cx="3657600" cy="2286000"/>
          </a:xfrm>
          <a:prstGeom prst="rect">
            <a:avLst/>
          </a:prstGeom>
          <a:ln>
            <a:noFill/>
          </a:ln>
          <a:effectLst>
            <a:softEdge rad="112500"/>
          </a:effectLst>
        </p:spPr>
      </p:pic>
      <p:pic>
        <p:nvPicPr>
          <p:cNvPr id="13315" name="Picture 3"/>
          <p:cNvPicPr>
            <a:picLocks noChangeAspect="1" noChangeArrowheads="1"/>
          </p:cNvPicPr>
          <p:nvPr/>
        </p:nvPicPr>
        <p:blipFill>
          <a:blip r:embed="rId4"/>
          <a:srcRect/>
          <a:stretch>
            <a:fillRect/>
          </a:stretch>
        </p:blipFill>
        <p:spPr bwMode="auto">
          <a:xfrm>
            <a:off x="5181600" y="4191000"/>
            <a:ext cx="3467100" cy="2133600"/>
          </a:xfrm>
          <a:prstGeom prst="rect">
            <a:avLst/>
          </a:prstGeom>
          <a:ln>
            <a:noFill/>
          </a:ln>
          <a:effectLst>
            <a:softEdge rad="112500"/>
          </a:effectLst>
        </p:spPr>
      </p:pic>
      <p:pic>
        <p:nvPicPr>
          <p:cNvPr id="3074" name="Picture 2" descr="C:\Users\acasa\Desktop\prezentare\30.jpg"/>
          <p:cNvPicPr>
            <a:picLocks noChangeAspect="1" noChangeArrowheads="1"/>
          </p:cNvPicPr>
          <p:nvPr/>
        </p:nvPicPr>
        <p:blipFill>
          <a:blip r:embed="rId5" cstate="print"/>
          <a:srcRect/>
          <a:stretch>
            <a:fillRect/>
          </a:stretch>
        </p:blipFill>
        <p:spPr bwMode="auto">
          <a:xfrm>
            <a:off x="4343400" y="1295400"/>
            <a:ext cx="4228960" cy="2869406"/>
          </a:xfrm>
          <a:prstGeom prst="rect">
            <a:avLst/>
          </a:prstGeom>
          <a:ln>
            <a:noFill/>
          </a:ln>
          <a:effectLst>
            <a:softEdge rad="112500"/>
          </a:effectLst>
        </p:spPr>
      </p:pic>
      <p:pic>
        <p:nvPicPr>
          <p:cNvPr id="13314" name="Picture 2"/>
          <p:cNvPicPr>
            <a:picLocks noChangeAspect="1" noChangeArrowheads="1"/>
          </p:cNvPicPr>
          <p:nvPr/>
        </p:nvPicPr>
        <p:blipFill>
          <a:blip r:embed="rId6"/>
          <a:srcRect/>
          <a:stretch>
            <a:fillRect/>
          </a:stretch>
        </p:blipFill>
        <p:spPr bwMode="auto">
          <a:xfrm>
            <a:off x="533400" y="3733800"/>
            <a:ext cx="4648200" cy="2669213"/>
          </a:xfrm>
          <a:prstGeom prst="rect">
            <a:avLst/>
          </a:prstGeom>
          <a:ln>
            <a:noFill/>
          </a:ln>
          <a:effectLst>
            <a:softEdge rad="112500"/>
          </a:effectLst>
        </p:spPr>
      </p:pic>
    </p:spTree>
    <p:extLst>
      <p:ext uri="{BB962C8B-B14F-4D97-AF65-F5344CB8AC3E}">
        <p14:creationId xmlns:p14="http://schemas.microsoft.com/office/powerpoint/2010/main" val="306404852"/>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dal"/>
          <p:cNvPicPr>
            <a:picLocks noGrp="1" noChangeAspect="1" noChangeArrowheads="1"/>
          </p:cNvPicPr>
          <p:nvPr>
            <p:ph idx="4294967295"/>
          </p:nvPr>
        </p:nvPicPr>
        <p:blipFill>
          <a:blip r:embed="rId2" cstate="print">
            <a:lum contrast="-12000"/>
          </a:blip>
          <a:srcRect/>
          <a:stretch>
            <a:fillRect/>
          </a:stretch>
        </p:blipFill>
        <p:spPr bwMode="auto">
          <a:xfrm>
            <a:off x="323528" y="351138"/>
            <a:ext cx="8496944" cy="6102051"/>
          </a:xfrm>
          <a:prstGeom prst="rect">
            <a:avLst/>
          </a:prstGeom>
          <a:noFill/>
          <a:ln w="9525">
            <a:noFill/>
            <a:miter lim="800000"/>
            <a:headEnd/>
            <a:tailEnd/>
          </a:ln>
        </p:spPr>
      </p:pic>
      <p:sp>
        <p:nvSpPr>
          <p:cNvPr id="8" name="CasetăText 7"/>
          <p:cNvSpPr txBox="1"/>
          <p:nvPr/>
        </p:nvSpPr>
        <p:spPr>
          <a:xfrm>
            <a:off x="304800" y="1777618"/>
            <a:ext cx="8534400" cy="3970318"/>
          </a:xfrm>
          <a:prstGeom prst="rect">
            <a:avLst/>
          </a:prstGeom>
          <a:noFill/>
        </p:spPr>
        <p:txBody>
          <a:bodyPr wrap="square" rtlCol="0">
            <a:spAutoFit/>
          </a:bodyPr>
          <a:lstStyle/>
          <a:p>
            <a:pPr algn="ctr"/>
            <a:r>
              <a:rPr lang="vi-VN" sz="2800" b="1" dirty="0">
                <a:solidFill>
                  <a:srgbClr val="C00000"/>
                </a:solidFill>
                <a:latin typeface="Times New Roman" pitchFamily="18" charset="0"/>
                <a:cs typeface="Times New Roman" pitchFamily="18" charset="0"/>
              </a:rPr>
              <a:t>Misiunea Liceului Teoretic </a:t>
            </a:r>
            <a:r>
              <a:rPr lang="ro-RO" sz="2800" b="1" dirty="0" smtClean="0">
                <a:solidFill>
                  <a:srgbClr val="C00000"/>
                </a:solidFill>
                <a:latin typeface="Times New Roman" pitchFamily="18" charset="0"/>
                <a:cs typeface="Times New Roman" pitchFamily="18" charset="0"/>
              </a:rPr>
              <a:t>,,</a:t>
            </a:r>
            <a:r>
              <a:rPr lang="vi-VN" sz="2800" b="1" dirty="0" smtClean="0">
                <a:solidFill>
                  <a:srgbClr val="C00000"/>
                </a:solidFill>
                <a:latin typeface="Times New Roman" pitchFamily="18" charset="0"/>
                <a:cs typeface="Times New Roman" pitchFamily="18" charset="0"/>
              </a:rPr>
              <a:t>Decebal</a:t>
            </a:r>
            <a:r>
              <a:rPr lang="vi-VN" sz="2800" b="1" dirty="0">
                <a:solidFill>
                  <a:srgbClr val="C00000"/>
                </a:solidFill>
                <a:latin typeface="Times New Roman" pitchFamily="18" charset="0"/>
                <a:cs typeface="Times New Roman" pitchFamily="18" charset="0"/>
              </a:rPr>
              <a:t>” este </a:t>
            </a:r>
            <a:endParaRPr lang="ro-RO" sz="2800" b="1" dirty="0" smtClean="0">
              <a:solidFill>
                <a:srgbClr val="C00000"/>
              </a:solidFill>
              <a:latin typeface="Times New Roman" pitchFamily="18" charset="0"/>
              <a:cs typeface="Times New Roman" pitchFamily="18" charset="0"/>
            </a:endParaRPr>
          </a:p>
          <a:p>
            <a:pPr algn="ctr"/>
            <a:r>
              <a:rPr lang="vi-VN" sz="2800" b="1" dirty="0" smtClean="0">
                <a:solidFill>
                  <a:srgbClr val="C00000"/>
                </a:solidFill>
                <a:latin typeface="Times New Roman" pitchFamily="18" charset="0"/>
                <a:cs typeface="Times New Roman" pitchFamily="18" charset="0"/>
              </a:rPr>
              <a:t>aceea </a:t>
            </a:r>
            <a:r>
              <a:rPr lang="vi-VN" sz="2800" b="1" dirty="0">
                <a:solidFill>
                  <a:srgbClr val="C00000"/>
                </a:solidFill>
                <a:latin typeface="Times New Roman" pitchFamily="18" charset="0"/>
                <a:cs typeface="Times New Roman" pitchFamily="18" charset="0"/>
              </a:rPr>
              <a:t>de a oferi elevilor, care pășesc cu încredere și cu speranță pe porțile școlii noastre o educație solidă </a:t>
            </a:r>
            <a:endParaRPr lang="ro-RO" sz="2800" b="1" dirty="0" smtClean="0">
              <a:solidFill>
                <a:srgbClr val="C00000"/>
              </a:solidFill>
              <a:latin typeface="Times New Roman" pitchFamily="18" charset="0"/>
              <a:cs typeface="Times New Roman" pitchFamily="18" charset="0"/>
            </a:endParaRPr>
          </a:p>
          <a:p>
            <a:pPr algn="ctr"/>
            <a:r>
              <a:rPr lang="vi-VN" sz="2800" b="1" dirty="0" smtClean="0">
                <a:solidFill>
                  <a:srgbClr val="C00000"/>
                </a:solidFill>
                <a:latin typeface="Times New Roman" pitchFamily="18" charset="0"/>
                <a:cs typeface="Times New Roman" pitchFamily="18" charset="0"/>
              </a:rPr>
              <a:t>pentru </a:t>
            </a:r>
            <a:r>
              <a:rPr lang="vi-VN" sz="2800" b="1" dirty="0">
                <a:solidFill>
                  <a:srgbClr val="C00000"/>
                </a:solidFill>
                <a:latin typeface="Times New Roman" pitchFamily="18" charset="0"/>
                <a:cs typeface="Times New Roman" pitchFamily="18" charset="0"/>
              </a:rPr>
              <a:t>un viitor de succes. </a:t>
            </a:r>
          </a:p>
          <a:p>
            <a:pPr algn="ctr"/>
            <a:r>
              <a:rPr lang="vi-VN" sz="2800" b="1" dirty="0">
                <a:solidFill>
                  <a:srgbClr val="C00000"/>
                </a:solidFill>
                <a:latin typeface="Times New Roman" pitchFamily="18" charset="0"/>
                <a:cs typeface="Times New Roman" pitchFamily="18" charset="0"/>
              </a:rPr>
              <a:t>Niciun elev nu este identic </a:t>
            </a:r>
            <a:r>
              <a:rPr lang="vi-VN" sz="2800" b="1" dirty="0" smtClean="0">
                <a:solidFill>
                  <a:srgbClr val="C00000"/>
                </a:solidFill>
                <a:latin typeface="Times New Roman" pitchFamily="18" charset="0"/>
                <a:cs typeface="Times New Roman" pitchFamily="18" charset="0"/>
              </a:rPr>
              <a:t>cu </a:t>
            </a:r>
            <a:r>
              <a:rPr lang="vi-VN" sz="2800" b="1" dirty="0">
                <a:solidFill>
                  <a:srgbClr val="C00000"/>
                </a:solidFill>
                <a:latin typeface="Times New Roman" pitchFamily="18" charset="0"/>
                <a:cs typeface="Times New Roman" pitchFamily="18" charset="0"/>
              </a:rPr>
              <a:t>altul și de aceea </a:t>
            </a:r>
            <a:endParaRPr lang="ro-RO" sz="2800" b="1" dirty="0" smtClean="0">
              <a:solidFill>
                <a:srgbClr val="C00000"/>
              </a:solidFill>
              <a:latin typeface="Times New Roman" pitchFamily="18" charset="0"/>
              <a:cs typeface="Times New Roman" pitchFamily="18" charset="0"/>
            </a:endParaRPr>
          </a:p>
          <a:p>
            <a:pPr algn="ctr"/>
            <a:r>
              <a:rPr lang="vi-VN" sz="2800" b="1" dirty="0" smtClean="0">
                <a:solidFill>
                  <a:srgbClr val="C00000"/>
                </a:solidFill>
                <a:latin typeface="Times New Roman" pitchFamily="18" charset="0"/>
                <a:cs typeface="Times New Roman" pitchFamily="18" charset="0"/>
              </a:rPr>
              <a:t>metodele </a:t>
            </a:r>
            <a:r>
              <a:rPr lang="vi-VN" sz="2800" b="1" dirty="0">
                <a:solidFill>
                  <a:srgbClr val="C00000"/>
                </a:solidFill>
                <a:latin typeface="Times New Roman" pitchFamily="18" charset="0"/>
                <a:cs typeface="Times New Roman" pitchFamily="18" charset="0"/>
              </a:rPr>
              <a:t>pedagogice pe care le aplicăm urmăresc FRUMOSUL, BINELE, ADEVĂRUL, CARIERA</a:t>
            </a:r>
            <a:r>
              <a:rPr lang="vi-VN" sz="2800" b="1" dirty="0" smtClean="0">
                <a:solidFill>
                  <a:srgbClr val="C00000"/>
                </a:solidFill>
                <a:latin typeface="Times New Roman" pitchFamily="18" charset="0"/>
                <a:cs typeface="Times New Roman" pitchFamily="18" charset="0"/>
              </a:rPr>
              <a:t>.</a:t>
            </a:r>
            <a:endParaRPr lang="ro-RO" sz="2800" b="1" dirty="0" smtClean="0">
              <a:solidFill>
                <a:srgbClr val="C00000"/>
              </a:solidFill>
              <a:latin typeface="Times New Roman" pitchFamily="18" charset="0"/>
              <a:cs typeface="Times New Roman" pitchFamily="18" charset="0"/>
            </a:endParaRPr>
          </a:p>
          <a:p>
            <a:pPr algn="ctr"/>
            <a:endParaRPr lang="ro-RO" sz="2800" b="1" dirty="0" smtClean="0">
              <a:solidFill>
                <a:srgbClr val="C00000"/>
              </a:solidFill>
              <a:latin typeface="Times New Roman" pitchFamily="18" charset="0"/>
              <a:cs typeface="Times New Roman" pitchFamily="18" charset="0"/>
            </a:endParaRPr>
          </a:p>
          <a:p>
            <a:pPr algn="ctr"/>
            <a:endParaRPr lang="vi-VN"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0436976"/>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179512" y="285157"/>
            <a:ext cx="8784976" cy="461665"/>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ro-RO" sz="2400" i="0" u="none" strike="noStrike" cap="none" normalizeH="0" baseline="0" dirty="0" smtClean="0">
                <a:ln>
                  <a:noFill/>
                </a:ln>
                <a:solidFill>
                  <a:schemeClr val="tx1"/>
                </a:solidFill>
                <a:effectLst/>
                <a:latin typeface="Algerian" pitchFamily="82" charset="0"/>
                <a:ea typeface="Calibri" pitchFamily="34" charset="0"/>
                <a:cs typeface="Arial" pitchFamily="34" charset="0"/>
              </a:rPr>
              <a:t>    </a:t>
            </a:r>
            <a:endParaRPr kumimoji="0" lang="ro-RO" sz="2000" i="0" u="none" strike="noStrike" cap="none" normalizeH="0" baseline="0" dirty="0" smtClean="0">
              <a:ln>
                <a:noFill/>
              </a:ln>
              <a:solidFill>
                <a:schemeClr val="accent2">
                  <a:lumMod val="60000"/>
                  <a:lumOff val="40000"/>
                </a:schemeClr>
              </a:solidFill>
              <a:effectLst/>
              <a:latin typeface="Algerian" pitchFamily="82" charset="0"/>
              <a:cs typeface="Arial" pitchFamily="34" charset="0"/>
            </a:endParaRPr>
          </a:p>
        </p:txBody>
      </p:sp>
      <p:sp>
        <p:nvSpPr>
          <p:cNvPr id="2" name="Rectangle 1"/>
          <p:cNvSpPr/>
          <p:nvPr/>
        </p:nvSpPr>
        <p:spPr>
          <a:xfrm>
            <a:off x="356322" y="1052737"/>
            <a:ext cx="8464150" cy="523220"/>
          </a:xfrm>
          <a:prstGeom prst="rect">
            <a:avLst/>
          </a:prstGeom>
        </p:spPr>
        <p:txBody>
          <a:bodyPr wrap="square">
            <a:spAutoFit/>
          </a:bodyPr>
          <a:lstStyle/>
          <a:p>
            <a:pPr algn="ctr"/>
            <a:r>
              <a:rPr lang="ro-RO" sz="2800" dirty="0" smtClean="0">
                <a:solidFill>
                  <a:srgbClr val="C00000"/>
                </a:solidFill>
                <a:latin typeface="Algerian" pitchFamily="82" charset="0"/>
              </a:rPr>
              <a:t>Spune nu drogurilor</a:t>
            </a:r>
            <a:endParaRPr lang="en-US" sz="2800" dirty="0">
              <a:solidFill>
                <a:srgbClr val="C00000"/>
              </a:solidFill>
              <a:latin typeface="Algerian" pitchFamily="82" charset="0"/>
            </a:endParaRPr>
          </a:p>
        </p:txBody>
      </p:sp>
      <p:pic>
        <p:nvPicPr>
          <p:cNvPr id="7" name="Imagine 6" descr="C:\Users\Director\Desktop\poze\Spune nu drogurilor\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0"/>
            <a:ext cx="3905735"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ine 2"/>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91000"/>
            <a:ext cx="3124200" cy="1905000"/>
          </a:xfrm>
          <a:prstGeom prst="rect">
            <a:avLst/>
          </a:prstGeom>
          <a:noFill/>
        </p:spPr>
      </p:pic>
      <p:pic>
        <p:nvPicPr>
          <p:cNvPr id="6" name="Imagine 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76400"/>
            <a:ext cx="3048000" cy="22098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7"/>
            <a:ext cx="8496944" cy="1323439"/>
          </a:xfrm>
          <a:prstGeom prst="rect">
            <a:avLst/>
          </a:prstGeom>
        </p:spPr>
        <p:txBody>
          <a:bodyPr wrap="square">
            <a:spAutoFit/>
          </a:bodyPr>
          <a:lstStyle/>
          <a:p>
            <a:pPr algn="ctr"/>
            <a:r>
              <a:rPr lang="en-US" sz="2800" dirty="0">
                <a:solidFill>
                  <a:srgbClr val="C00000"/>
                </a:solidFill>
                <a:latin typeface="Algerian" pitchFamily="82" charset="0"/>
              </a:rPr>
              <a:t>2Day </a:t>
            </a:r>
            <a:r>
              <a:rPr lang="en-US" sz="2800" dirty="0" smtClean="0">
                <a:solidFill>
                  <a:srgbClr val="C00000"/>
                </a:solidFill>
                <a:latin typeface="Algerian" pitchFamily="82" charset="0"/>
              </a:rPr>
              <a:t>Ambassador</a:t>
            </a:r>
          </a:p>
          <a:p>
            <a:pPr algn="ctr"/>
            <a:r>
              <a:rPr lang="en-US" sz="2800" dirty="0" smtClean="0">
                <a:solidFill>
                  <a:srgbClr val="C00000"/>
                </a:solidFill>
                <a:latin typeface="Algerian" pitchFamily="82" charset="0"/>
              </a:rPr>
              <a:t> Camera </a:t>
            </a:r>
            <a:r>
              <a:rPr lang="en-US" sz="2800" dirty="0" err="1" smtClean="0">
                <a:solidFill>
                  <a:srgbClr val="C00000"/>
                </a:solidFill>
                <a:latin typeface="Algerian" pitchFamily="82" charset="0"/>
              </a:rPr>
              <a:t>Deputa</a:t>
            </a:r>
            <a:r>
              <a:rPr lang="ro-RO" sz="2800" dirty="0" smtClean="0">
                <a:solidFill>
                  <a:srgbClr val="C00000"/>
                </a:solidFill>
                <a:latin typeface="Algerian" pitchFamily="82" charset="0"/>
              </a:rPr>
              <a:t>Ț</a:t>
            </a:r>
            <a:r>
              <a:rPr lang="en-US" sz="2800" dirty="0" err="1" smtClean="0">
                <a:solidFill>
                  <a:srgbClr val="C00000"/>
                </a:solidFill>
                <a:latin typeface="Algerian" pitchFamily="82" charset="0"/>
              </a:rPr>
              <a:t>ilor</a:t>
            </a:r>
            <a:endParaRPr lang="en-US" sz="2800" dirty="0" smtClean="0">
              <a:solidFill>
                <a:srgbClr val="C00000"/>
              </a:solidFill>
              <a:latin typeface="Algerian" pitchFamily="82" charset="0"/>
            </a:endParaRPr>
          </a:p>
          <a:p>
            <a:pPr algn="ctr"/>
            <a:endParaRPr lang="en-US" sz="2400" dirty="0">
              <a:solidFill>
                <a:srgbClr val="FF0000"/>
              </a:solidFill>
              <a:latin typeface="Algerian" pitchFamily="82" charset="0"/>
            </a:endParaRPr>
          </a:p>
        </p:txBody>
      </p:sp>
      <p:pic>
        <p:nvPicPr>
          <p:cNvPr id="2054" name="Picture 6" descr="https://scontent.fotp3-1.fna.fbcdn.net/hphotos-xtf1/v/t1.0-9/12931296_10206864630228398_5508040533926481413_n.jpg?oh=002d955f6369ef9ed42e48c260c08d67&amp;oe=5782B4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2708920"/>
            <a:ext cx="6624737" cy="359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95117">
            <a:off x="868452" y="622496"/>
            <a:ext cx="1801156" cy="2826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1105">
            <a:off x="6415318" y="722014"/>
            <a:ext cx="1950632" cy="2851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12108712"/>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F:\oferta\actor romania\actor romania\ACTOR\Presentat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447800"/>
            <a:ext cx="4191000" cy="31760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332656"/>
            <a:ext cx="8784976" cy="1323439"/>
          </a:xfrm>
          <a:prstGeom prst="rect">
            <a:avLst/>
          </a:prstGeom>
        </p:spPr>
        <p:txBody>
          <a:bodyPr wrap="square">
            <a:spAutoFit/>
          </a:bodyPr>
          <a:lstStyle/>
          <a:p>
            <a:pPr algn="ctr"/>
            <a:r>
              <a:rPr lang="ro-RO" sz="2000" dirty="0" smtClean="0">
                <a:solidFill>
                  <a:srgbClr val="C00000"/>
                </a:solidFill>
                <a:latin typeface="Algerian" pitchFamily="82" charset="0"/>
              </a:rPr>
              <a:t>,,</a:t>
            </a:r>
            <a:r>
              <a:rPr lang="en-US" sz="2000" dirty="0" smtClean="0">
                <a:solidFill>
                  <a:srgbClr val="C00000"/>
                </a:solidFill>
                <a:latin typeface="Algerian" pitchFamily="82" charset="0"/>
              </a:rPr>
              <a:t>Campania </a:t>
            </a:r>
            <a:r>
              <a:rPr lang="en-US" sz="2000" dirty="0" err="1" smtClean="0">
                <a:solidFill>
                  <a:srgbClr val="C00000"/>
                </a:solidFill>
                <a:latin typeface="Algerian" pitchFamily="82" charset="0"/>
              </a:rPr>
              <a:t>Juc</a:t>
            </a:r>
            <a:r>
              <a:rPr lang="ro-RO" sz="2000" dirty="0" smtClean="0">
                <a:solidFill>
                  <a:srgbClr val="C00000"/>
                </a:solidFill>
                <a:latin typeface="Algerian" pitchFamily="82" charset="0"/>
              </a:rPr>
              <a:t>Ă</a:t>
            </a:r>
            <a:r>
              <a:rPr lang="en-US" sz="2000" dirty="0" err="1" smtClean="0">
                <a:solidFill>
                  <a:srgbClr val="C00000"/>
                </a:solidFill>
                <a:latin typeface="Algerian" pitchFamily="82" charset="0"/>
              </a:rPr>
              <a:t>rie</a:t>
            </a:r>
            <a:r>
              <a:rPr lang="en-US" sz="2000" dirty="0">
                <a:solidFill>
                  <a:srgbClr val="C00000"/>
                </a:solidFill>
                <a:latin typeface="Algerian" pitchFamily="82" charset="0"/>
              </a:rPr>
              <a:t>, </a:t>
            </a:r>
            <a:r>
              <a:rPr lang="en-US" sz="2000" dirty="0" err="1" smtClean="0">
                <a:solidFill>
                  <a:srgbClr val="C00000"/>
                </a:solidFill>
                <a:latin typeface="Algerian" pitchFamily="82" charset="0"/>
              </a:rPr>
              <a:t>juc</a:t>
            </a:r>
            <a:r>
              <a:rPr lang="ro-RO" sz="2000" dirty="0" smtClean="0">
                <a:solidFill>
                  <a:srgbClr val="C00000"/>
                </a:solidFill>
                <a:latin typeface="Algerian" pitchFamily="82" charset="0"/>
              </a:rPr>
              <a:t>Ă</a:t>
            </a:r>
            <a:r>
              <a:rPr lang="en-US" sz="2000" dirty="0" err="1" smtClean="0">
                <a:solidFill>
                  <a:srgbClr val="C00000"/>
                </a:solidFill>
                <a:latin typeface="Algerian" pitchFamily="82" charset="0"/>
              </a:rPr>
              <a:t>rie</a:t>
            </a:r>
            <a:r>
              <a:rPr lang="en-US" sz="2000" dirty="0">
                <a:solidFill>
                  <a:srgbClr val="C00000"/>
                </a:solidFill>
                <a:latin typeface="Algerian" pitchFamily="82" charset="0"/>
              </a:rPr>
              <a:t>, </a:t>
            </a:r>
            <a:r>
              <a:rPr lang="en-US" sz="2000" dirty="0" smtClean="0">
                <a:solidFill>
                  <a:srgbClr val="C00000"/>
                </a:solidFill>
                <a:latin typeface="Algerian" pitchFamily="82" charset="0"/>
              </a:rPr>
              <a:t>s</a:t>
            </a:r>
            <a:r>
              <a:rPr lang="ro-RO" sz="2000" dirty="0" smtClean="0">
                <a:solidFill>
                  <a:srgbClr val="C00000"/>
                </a:solidFill>
                <a:latin typeface="Algerian" pitchFamily="82" charset="0"/>
              </a:rPr>
              <a:t>Ă</a:t>
            </a:r>
            <a:r>
              <a:rPr lang="en-US" sz="2000" dirty="0" smtClean="0">
                <a:solidFill>
                  <a:srgbClr val="C00000"/>
                </a:solidFill>
                <a:latin typeface="Algerian" pitchFamily="82" charset="0"/>
              </a:rPr>
              <a:t> </a:t>
            </a:r>
            <a:r>
              <a:rPr lang="en-US" sz="2000" dirty="0" err="1">
                <a:solidFill>
                  <a:srgbClr val="C00000"/>
                </a:solidFill>
                <a:latin typeface="Algerian" pitchFamily="82" charset="0"/>
              </a:rPr>
              <a:t>facem</a:t>
            </a:r>
            <a:r>
              <a:rPr lang="en-US" sz="2000" dirty="0">
                <a:solidFill>
                  <a:srgbClr val="C00000"/>
                </a:solidFill>
                <a:latin typeface="Algerian" pitchFamily="82" charset="0"/>
              </a:rPr>
              <a:t> o </a:t>
            </a:r>
            <a:r>
              <a:rPr lang="en-US" sz="2000" dirty="0" err="1">
                <a:solidFill>
                  <a:srgbClr val="C00000"/>
                </a:solidFill>
                <a:latin typeface="Algerian" pitchFamily="82" charset="0"/>
              </a:rPr>
              <a:t>bucurie</a:t>
            </a:r>
            <a:r>
              <a:rPr lang="en-US" sz="2000" dirty="0">
                <a:solidFill>
                  <a:srgbClr val="C00000"/>
                </a:solidFill>
                <a:latin typeface="Algerian" pitchFamily="82" charset="0"/>
              </a:rPr>
              <a:t> </a:t>
            </a:r>
            <a:r>
              <a:rPr lang="en-US" sz="2000" dirty="0" smtClean="0">
                <a:solidFill>
                  <a:srgbClr val="C00000"/>
                </a:solidFill>
                <a:latin typeface="Algerian" pitchFamily="82" charset="0"/>
              </a:rPr>
              <a:t>”  </a:t>
            </a:r>
          </a:p>
          <a:p>
            <a:pPr algn="ctr"/>
            <a:r>
              <a:rPr lang="en-US" sz="2000" dirty="0">
                <a:solidFill>
                  <a:srgbClr val="C00000"/>
                </a:solidFill>
                <a:latin typeface="Algerian" pitchFamily="82" charset="0"/>
              </a:rPr>
              <a:t> </a:t>
            </a:r>
            <a:r>
              <a:rPr lang="ro-RO" sz="2000" dirty="0" smtClean="0">
                <a:solidFill>
                  <a:srgbClr val="C00000"/>
                </a:solidFill>
                <a:latin typeface="Algerian" pitchFamily="82" charset="0"/>
              </a:rPr>
              <a:t>Î</a:t>
            </a:r>
            <a:r>
              <a:rPr lang="en-US" sz="2000" dirty="0" smtClean="0">
                <a:solidFill>
                  <a:srgbClr val="C00000"/>
                </a:solidFill>
                <a:latin typeface="Algerian" pitchFamily="82" charset="0"/>
              </a:rPr>
              <a:t>n </a:t>
            </a:r>
            <a:r>
              <a:rPr lang="en-US" sz="2000" dirty="0" err="1">
                <a:solidFill>
                  <a:srgbClr val="C00000"/>
                </a:solidFill>
                <a:latin typeface="Algerian" pitchFamily="82" charset="0"/>
              </a:rPr>
              <a:t>parteneriat</a:t>
            </a:r>
            <a:r>
              <a:rPr lang="en-US" sz="2000" dirty="0">
                <a:solidFill>
                  <a:srgbClr val="C00000"/>
                </a:solidFill>
                <a:latin typeface="Algerian" pitchFamily="82" charset="0"/>
              </a:rPr>
              <a:t> </a:t>
            </a:r>
            <a:r>
              <a:rPr lang="en-US" sz="2000" dirty="0" smtClean="0">
                <a:solidFill>
                  <a:srgbClr val="C00000"/>
                </a:solidFill>
                <a:latin typeface="Algerian" pitchFamily="82" charset="0"/>
              </a:rPr>
              <a:t>cu</a:t>
            </a:r>
            <a:endParaRPr lang="ro-RO" sz="2000" dirty="0" smtClean="0">
              <a:solidFill>
                <a:srgbClr val="C00000"/>
              </a:solidFill>
              <a:latin typeface="Algerian" pitchFamily="82" charset="0"/>
            </a:endParaRPr>
          </a:p>
          <a:p>
            <a:pPr algn="ctr"/>
            <a:r>
              <a:rPr lang="en-US" sz="2000" dirty="0" err="1" smtClean="0">
                <a:solidFill>
                  <a:srgbClr val="C00000"/>
                </a:solidFill>
                <a:latin typeface="Algerian" pitchFamily="82" charset="0"/>
              </a:rPr>
              <a:t>Asocia</a:t>
            </a:r>
            <a:r>
              <a:rPr lang="ro-RO" sz="2000" dirty="0" smtClean="0">
                <a:solidFill>
                  <a:srgbClr val="C00000"/>
                </a:solidFill>
                <a:latin typeface="Algerian" pitchFamily="82" charset="0"/>
              </a:rPr>
              <a:t>Ț</a:t>
            </a:r>
            <a:r>
              <a:rPr lang="en-US" sz="2000" dirty="0" err="1" smtClean="0">
                <a:solidFill>
                  <a:srgbClr val="C00000"/>
                </a:solidFill>
                <a:latin typeface="Algerian" pitchFamily="82" charset="0"/>
              </a:rPr>
              <a:t>ia</a:t>
            </a:r>
            <a:r>
              <a:rPr lang="en-US" sz="2000" dirty="0" smtClean="0">
                <a:solidFill>
                  <a:srgbClr val="C00000"/>
                </a:solidFill>
                <a:latin typeface="Algerian" pitchFamily="82" charset="0"/>
              </a:rPr>
              <a:t> Cultural</a:t>
            </a:r>
            <a:r>
              <a:rPr lang="ro-RO" sz="2000" dirty="0" smtClean="0">
                <a:solidFill>
                  <a:srgbClr val="C00000"/>
                </a:solidFill>
                <a:latin typeface="Algerian" pitchFamily="82" charset="0"/>
              </a:rPr>
              <a:t>Ă</a:t>
            </a:r>
            <a:r>
              <a:rPr lang="en-US" sz="2000" dirty="0" smtClean="0">
                <a:solidFill>
                  <a:srgbClr val="C00000"/>
                </a:solidFill>
                <a:latin typeface="Algerian" pitchFamily="82" charset="0"/>
              </a:rPr>
              <a:t> </a:t>
            </a:r>
            <a:r>
              <a:rPr lang="en-US" sz="2000" dirty="0" err="1">
                <a:solidFill>
                  <a:srgbClr val="C00000"/>
                </a:solidFill>
                <a:latin typeface="Algerian" pitchFamily="82" charset="0"/>
              </a:rPr>
              <a:t>pentru</a:t>
            </a:r>
            <a:r>
              <a:rPr lang="en-US" sz="2000" dirty="0">
                <a:solidFill>
                  <a:srgbClr val="C00000"/>
                </a:solidFill>
                <a:latin typeface="Algerian" pitchFamily="82" charset="0"/>
              </a:rPr>
              <a:t> </a:t>
            </a:r>
            <a:r>
              <a:rPr lang="en-US" sz="2000" dirty="0" err="1">
                <a:solidFill>
                  <a:srgbClr val="C00000"/>
                </a:solidFill>
                <a:latin typeface="Algerian" pitchFamily="82" charset="0"/>
              </a:rPr>
              <a:t>Teatru</a:t>
            </a:r>
            <a:r>
              <a:rPr lang="en-US" sz="2000" dirty="0">
                <a:solidFill>
                  <a:srgbClr val="C00000"/>
                </a:solidFill>
                <a:latin typeface="Algerian" pitchFamily="82" charset="0"/>
              </a:rPr>
              <a:t> </a:t>
            </a:r>
            <a:r>
              <a:rPr lang="ro-RO" sz="2000" dirty="0">
                <a:solidFill>
                  <a:srgbClr val="C00000"/>
                </a:solidFill>
                <a:latin typeface="Algerian" pitchFamily="82" charset="0"/>
              </a:rPr>
              <a:t>Ș</a:t>
            </a:r>
            <a:r>
              <a:rPr lang="en-US" sz="2000" dirty="0" err="1" smtClean="0">
                <a:solidFill>
                  <a:srgbClr val="C00000"/>
                </a:solidFill>
                <a:latin typeface="Algerian" pitchFamily="82" charset="0"/>
              </a:rPr>
              <a:t>i</a:t>
            </a:r>
            <a:r>
              <a:rPr lang="en-US" sz="2000" dirty="0" smtClean="0">
                <a:solidFill>
                  <a:srgbClr val="C00000"/>
                </a:solidFill>
                <a:latin typeface="Algerian" pitchFamily="82" charset="0"/>
              </a:rPr>
              <a:t> Origami </a:t>
            </a:r>
            <a:r>
              <a:rPr lang="en-US" sz="2000" dirty="0">
                <a:solidFill>
                  <a:srgbClr val="C00000"/>
                </a:solidFill>
                <a:latin typeface="Algerian" pitchFamily="82" charset="0"/>
              </a:rPr>
              <a:t>din </a:t>
            </a:r>
            <a:r>
              <a:rPr lang="en-US" sz="2000" dirty="0" err="1">
                <a:solidFill>
                  <a:srgbClr val="C00000"/>
                </a:solidFill>
                <a:latin typeface="Algerian" pitchFamily="82" charset="0"/>
              </a:rPr>
              <a:t>România</a:t>
            </a:r>
            <a:r>
              <a:rPr lang="en-US" sz="2000" dirty="0">
                <a:solidFill>
                  <a:srgbClr val="C00000"/>
                </a:solidFill>
                <a:latin typeface="Algerian" pitchFamily="82" charset="0"/>
              </a:rPr>
              <a:t> </a:t>
            </a:r>
          </a:p>
          <a:p>
            <a:r>
              <a:rPr lang="en-US" sz="2000" dirty="0">
                <a:solidFill>
                  <a:srgbClr val="C00000"/>
                </a:solidFill>
                <a:latin typeface="Algerian" pitchFamily="82" charset="0"/>
              </a:rPr>
              <a:t> </a:t>
            </a:r>
          </a:p>
        </p:txBody>
      </p:sp>
      <p:sp>
        <p:nvSpPr>
          <p:cNvPr id="5" name="Rectangle 5"/>
          <p:cNvSpPr>
            <a:spLocks noChangeArrowheads="1"/>
          </p:cNvSpPr>
          <p:nvPr/>
        </p:nvSpPr>
        <p:spPr bwMode="auto">
          <a:xfrm>
            <a:off x="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Narrow"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0" y="228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106" name="Picture 10" descr="F:\oferta\actor romania\actor romania\ACTOR\12272877_917899801578958_155916710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114800"/>
            <a:ext cx="3432256" cy="2264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0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24000"/>
            <a:ext cx="2791311" cy="1844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2" name="Picture 16" descr="F:\oferta\actor romania\actor romania\ACTOR\IMAG6265.jpg"/>
          <p:cNvPicPr>
            <a:picLocks noChangeAspect="1" noChangeArrowheads="1"/>
          </p:cNvPicPr>
          <p:nvPr/>
        </p:nvPicPr>
        <p:blipFill>
          <a:blip r:embed="rId5" cstate="print">
            <a:lum bright="10000"/>
            <a:extLst>
              <a:ext uri="{28A0092B-C50C-407E-A947-70E740481C1C}">
                <a14:useLocalDpi xmlns:a14="http://schemas.microsoft.com/office/drawing/2010/main" val="0"/>
              </a:ext>
            </a:extLst>
          </a:blip>
          <a:srcRect/>
          <a:stretch>
            <a:fillRect/>
          </a:stretch>
        </p:blipFill>
        <p:spPr bwMode="auto">
          <a:xfrm>
            <a:off x="3886200" y="4114800"/>
            <a:ext cx="1330759" cy="2225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13" name="Picture 17" descr="F:\oferta\actor romania\actor romania\New folder\New folder\12351302_724021844395790_482193892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3962400"/>
            <a:ext cx="3429692" cy="2478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14" name="Picture 18"/>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5943600" y="1524000"/>
            <a:ext cx="2784568" cy="1812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59518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rot="10800000" flipV="1">
            <a:off x="827584" y="529362"/>
            <a:ext cx="831641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rgbClr val="C00000"/>
                </a:solidFill>
                <a:effectLst/>
                <a:latin typeface="Algerian" pitchFamily="82" charset="0"/>
                <a:ea typeface="Times New Roman" pitchFamily="18" charset="0"/>
                <a:cs typeface="Times New Roman" pitchFamily="18" charset="0"/>
              </a:rPr>
              <a:t>Let's do it, Romania</a:t>
            </a:r>
            <a:r>
              <a:rPr kumimoji="0" lang="ro-RO" sz="2800" b="1" u="none" strike="noStrike" cap="none" normalizeH="0" baseline="0" dirty="0" smtClean="0">
                <a:ln>
                  <a:noFill/>
                </a:ln>
                <a:solidFill>
                  <a:srgbClr val="C00000"/>
                </a:solidFill>
                <a:effectLst/>
                <a:latin typeface="Algerian" pitchFamily="82" charset="0"/>
                <a:ea typeface="Times New Roman" pitchFamily="18" charset="0"/>
                <a:cs typeface="Times New Roman" pitchFamily="18" charset="0"/>
              </a:rPr>
              <a:t>!</a:t>
            </a:r>
            <a:endParaRPr kumimoji="0" lang="en-US" sz="1800" b="0" u="none" strike="noStrike" cap="none" normalizeH="0" baseline="0" dirty="0" smtClean="0">
              <a:ln>
                <a:noFill/>
              </a:ln>
              <a:solidFill>
                <a:srgbClr val="C00000"/>
              </a:solidFill>
              <a:effectLst/>
              <a:latin typeface="Algerian" pitchFamily="82" charset="0"/>
              <a:cs typeface="Arial" pitchFamily="34" charset="0"/>
            </a:endParaRPr>
          </a:p>
        </p:txBody>
      </p:sp>
      <p:pic>
        <p:nvPicPr>
          <p:cNvPr id="33794" name="Picture 2" descr="C:\Users\ADRIAN~1\AppData\Local\Temp\Rar$DR22.843\IMG_4451.JPG"/>
          <p:cNvPicPr>
            <a:picLocks noChangeAspect="1" noChangeArrowheads="1"/>
          </p:cNvPicPr>
          <p:nvPr/>
        </p:nvPicPr>
        <p:blipFill>
          <a:blip r:embed="rId2" cstate="print"/>
          <a:srcRect/>
          <a:stretch>
            <a:fillRect/>
          </a:stretch>
        </p:blipFill>
        <p:spPr bwMode="auto">
          <a:xfrm>
            <a:off x="685800" y="1600200"/>
            <a:ext cx="3886200" cy="3868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795" name="Picture 3" descr="C:\Users\ADRIAN~1\AppData\Local\Temp\Rar$DR27.113\IMG_4435.JPG"/>
          <p:cNvPicPr>
            <a:picLocks noChangeAspect="1" noChangeArrowheads="1"/>
          </p:cNvPicPr>
          <p:nvPr/>
        </p:nvPicPr>
        <p:blipFill>
          <a:blip r:embed="rId3" cstate="print"/>
          <a:srcRect/>
          <a:stretch>
            <a:fillRect/>
          </a:stretch>
        </p:blipFill>
        <p:spPr bwMode="auto">
          <a:xfrm>
            <a:off x="4953000" y="990600"/>
            <a:ext cx="3320631" cy="2550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796" name="Picture 4" descr="C:\Users\ADRIAN~1\AppData\Local\Temp\Rar$DR33.421\IMG_4430.JPG"/>
          <p:cNvPicPr>
            <a:picLocks noChangeAspect="1" noChangeArrowheads="1"/>
          </p:cNvPicPr>
          <p:nvPr/>
        </p:nvPicPr>
        <p:blipFill>
          <a:blip r:embed="rId4" cstate="print"/>
          <a:srcRect/>
          <a:stretch>
            <a:fillRect/>
          </a:stretch>
        </p:blipFill>
        <p:spPr bwMode="auto">
          <a:xfrm>
            <a:off x="5029200" y="3657600"/>
            <a:ext cx="3200400"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251520" y="295960"/>
            <a:ext cx="8640960" cy="52322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lang="ro-RO" sz="2800" b="1" dirty="0" smtClean="0">
                <a:solidFill>
                  <a:srgbClr val="C00000"/>
                </a:solidFill>
                <a:latin typeface="Algerian" pitchFamily="82" charset="0"/>
                <a:ea typeface="Calibri" pitchFamily="34" charset="0"/>
                <a:cs typeface="Arial" pitchFamily="34" charset="0"/>
              </a:rPr>
              <a:t>„</a:t>
            </a:r>
            <a:r>
              <a:rPr kumimoji="0" lang="ro-RO" sz="2800" b="1" i="0" u="none" strike="noStrike" cap="none" normalizeH="0" baseline="0" dirty="0" err="1" smtClean="0">
                <a:ln>
                  <a:noFill/>
                </a:ln>
                <a:solidFill>
                  <a:srgbClr val="C00000"/>
                </a:solidFill>
                <a:effectLst/>
                <a:latin typeface="Algerian" pitchFamily="82" charset="0"/>
                <a:ea typeface="Calibri" pitchFamily="34" charset="0"/>
                <a:cs typeface="Arial" pitchFamily="34" charset="0"/>
              </a:rPr>
              <a:t>ProtejaȚi</a:t>
            </a:r>
            <a:r>
              <a:rPr kumimoji="0" lang="ro-RO" sz="2800" b="1" i="0" u="none" strike="noStrike" cap="none" normalizeH="0" baseline="0" dirty="0" smtClean="0">
                <a:ln>
                  <a:noFill/>
                </a:ln>
                <a:solidFill>
                  <a:srgbClr val="C00000"/>
                </a:solidFill>
                <a:effectLst/>
                <a:latin typeface="Algerian" pitchFamily="82" charset="0"/>
                <a:ea typeface="Calibri" pitchFamily="34" charset="0"/>
                <a:cs typeface="Arial" pitchFamily="34" charset="0"/>
              </a:rPr>
              <a:t>  natura  pentru  </a:t>
            </a:r>
            <a:r>
              <a:rPr kumimoji="0" lang="ro-RO" sz="2800" b="1" i="0" u="none" strike="noStrike" cap="none" normalizeH="0" baseline="0" dirty="0" err="1" smtClean="0">
                <a:ln>
                  <a:noFill/>
                </a:ln>
                <a:solidFill>
                  <a:srgbClr val="C00000"/>
                </a:solidFill>
                <a:effectLst/>
                <a:latin typeface="Algerian" pitchFamily="82" charset="0"/>
                <a:ea typeface="Calibri" pitchFamily="34" charset="0"/>
                <a:cs typeface="Arial" pitchFamily="34" charset="0"/>
              </a:rPr>
              <a:t>viaȚĂ</a:t>
            </a:r>
            <a:r>
              <a:rPr kumimoji="0" lang="ro-RO" sz="2800" b="1" i="0" u="none" strike="noStrike" cap="none" normalizeH="0" baseline="0" dirty="0" smtClean="0">
                <a:ln>
                  <a:noFill/>
                </a:ln>
                <a:solidFill>
                  <a:srgbClr val="C00000"/>
                </a:solidFill>
                <a:effectLst/>
                <a:latin typeface="Algerian" pitchFamily="82" charset="0"/>
                <a:ea typeface="Calibri" pitchFamily="34" charset="0"/>
                <a:cs typeface="Arial" pitchFamily="34" charset="0"/>
              </a:rPr>
              <a:t>”</a:t>
            </a:r>
            <a:endParaRPr kumimoji="0" lang="ro-RO" sz="2800" b="1" i="0" u="none" strike="noStrike" cap="none" normalizeH="0" baseline="0" dirty="0" smtClean="0">
              <a:ln>
                <a:noFill/>
              </a:ln>
              <a:solidFill>
                <a:srgbClr val="C00000"/>
              </a:solidFill>
              <a:effectLst/>
              <a:latin typeface="Algerian" pitchFamily="82" charset="0"/>
              <a:cs typeface="Arial" pitchFamily="34" charset="0"/>
            </a:endParaRPr>
          </a:p>
        </p:txBody>
      </p:sp>
      <p:pic>
        <p:nvPicPr>
          <p:cNvPr id="6169"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19180"/>
            <a:ext cx="8496943" cy="5723696"/>
          </a:xfrm>
          <a:prstGeom prst="rect">
            <a:avLst/>
          </a:prstGeom>
          <a:ln>
            <a:noFill/>
          </a:ln>
          <a:effectLst>
            <a:glow rad="127000">
              <a:schemeClr val="accent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50995"/>
            <a:ext cx="4104456" cy="54743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Users\Bogdan\Desktop\activitati poze\PLANTARE COPACI\IMAG35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050995"/>
            <a:ext cx="3978679" cy="54743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Dreptunghi 3"/>
          <p:cNvSpPr/>
          <p:nvPr/>
        </p:nvSpPr>
        <p:spPr>
          <a:xfrm>
            <a:off x="323528" y="404664"/>
            <a:ext cx="849694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ctr" fontAlgn="base">
              <a:spcBef>
                <a:spcPct val="0"/>
              </a:spcBef>
              <a:spcAft>
                <a:spcPct val="0"/>
              </a:spcAft>
            </a:pPr>
            <a:r>
              <a:rPr lang="ro-RO" b="1" dirty="0">
                <a:solidFill>
                  <a:srgbClr val="C00000"/>
                </a:solidFill>
              </a:rPr>
              <a:t>9 APRILIE- ACŢIUNEA DE PLANTARE DE COPACI,</a:t>
            </a:r>
          </a:p>
          <a:p>
            <a:pPr lvl="0" algn="ctr" fontAlgn="base">
              <a:spcBef>
                <a:spcPct val="0"/>
              </a:spcBef>
              <a:spcAft>
                <a:spcPct val="0"/>
              </a:spcAft>
            </a:pPr>
            <a:r>
              <a:rPr lang="ro-RO" b="1" dirty="0">
                <a:solidFill>
                  <a:srgbClr val="C00000"/>
                </a:solidFill>
              </a:rPr>
              <a:t> ALĂTURI DE PRIMARUL ROBERT SORIN NEGOIŢĂ</a:t>
            </a:r>
          </a:p>
        </p:txBody>
      </p:sp>
    </p:spTree>
    <p:extLst>
      <p:ext uri="{BB962C8B-B14F-4D97-AF65-F5344CB8AC3E}">
        <p14:creationId xmlns:p14="http://schemas.microsoft.com/office/powerpoint/2010/main" val="166060286"/>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descr="D:\ROBERT FOTO\FOTO LICEU\SCOALA ALTFEL 2012\DUTU\DSC045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04664"/>
            <a:ext cx="2364593" cy="2304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674" name="Picture 2" descr="C:\Users\ADRIAN~1\AppData\Local\Temp\Rar$DR57.745\DSC04492.JPG"/>
          <p:cNvPicPr>
            <a:picLocks noChangeAspect="1" noChangeArrowheads="1"/>
          </p:cNvPicPr>
          <p:nvPr/>
        </p:nvPicPr>
        <p:blipFill>
          <a:blip r:embed="rId3" cstate="print"/>
          <a:srcRect/>
          <a:stretch>
            <a:fillRect/>
          </a:stretch>
        </p:blipFill>
        <p:spPr bwMode="auto">
          <a:xfrm>
            <a:off x="6374476" y="404664"/>
            <a:ext cx="2411155"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675" name="Picture 3" descr="C:\Users\ADRIAN~1\AppData\Local\Temp\Rar$DR93.971\DSC05570.JPG"/>
          <p:cNvPicPr>
            <a:picLocks noChangeAspect="1" noChangeArrowheads="1"/>
          </p:cNvPicPr>
          <p:nvPr/>
        </p:nvPicPr>
        <p:blipFill>
          <a:blip r:embed="rId4" cstate="print"/>
          <a:srcRect/>
          <a:stretch>
            <a:fillRect/>
          </a:stretch>
        </p:blipFill>
        <p:spPr bwMode="auto">
          <a:xfrm>
            <a:off x="3429439" y="937252"/>
            <a:ext cx="2285121"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676" name="Rectangle 4"/>
          <p:cNvSpPr>
            <a:spLocks noChangeArrowheads="1"/>
          </p:cNvSpPr>
          <p:nvPr/>
        </p:nvSpPr>
        <p:spPr bwMode="auto">
          <a:xfrm>
            <a:off x="323528" y="3673556"/>
            <a:ext cx="849694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3200" b="0" i="0" u="none" strike="noStrike" cap="none" normalizeH="0" baseline="0" dirty="0" smtClean="0">
                <a:ln>
                  <a:noFill/>
                </a:ln>
                <a:solidFill>
                  <a:schemeClr val="accent1">
                    <a:lumMod val="75000"/>
                  </a:schemeClr>
                </a:solidFill>
                <a:effectLst/>
                <a:latin typeface="Algerian" pitchFamily="82" charset="0"/>
                <a:ea typeface="Times New Roman" pitchFamily="18" charset="0"/>
                <a:cs typeface="Arial" pitchFamily="34" charset="0"/>
              </a:rPr>
              <a:t>„ȘCOALA</a:t>
            </a:r>
            <a:r>
              <a:rPr kumimoji="0" lang="ro-RO" sz="3200" b="0" i="0" u="none" strike="noStrike" cap="none" normalizeH="0" dirty="0" smtClean="0">
                <a:ln>
                  <a:noFill/>
                </a:ln>
                <a:solidFill>
                  <a:schemeClr val="accent1">
                    <a:lumMod val="75000"/>
                  </a:schemeClr>
                </a:solidFill>
                <a:effectLst/>
                <a:latin typeface="Algerian" pitchFamily="82" charset="0"/>
                <a:ea typeface="Times New Roman" pitchFamily="18" charset="0"/>
                <a:cs typeface="Arial" pitchFamily="34" charset="0"/>
              </a:rPr>
              <a:t> ALTFEL”</a:t>
            </a:r>
            <a:endParaRPr kumimoji="0" lang="ro-RO" sz="3200" b="0" i="0" u="none" strike="noStrike" cap="none" normalizeH="0" baseline="0" dirty="0" smtClean="0">
              <a:ln>
                <a:noFill/>
              </a:ln>
              <a:solidFill>
                <a:schemeClr val="accent1">
                  <a:lumMod val="75000"/>
                </a:schemeClr>
              </a:solidFill>
              <a:effectLst/>
              <a:latin typeface="Algerian" pitchFamily="8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o-RO"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descr="C:\Users\Bogdan\Desktop\activitati poze\teatru\DSC_01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4495800"/>
            <a:ext cx="2717664"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3352800"/>
            <a:ext cx="2123458" cy="1836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G:\oferta\OFERTA EDUCATIONALA\Poze activitati- Decebal\Scoala altfel 2013\DSCN062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3505200"/>
            <a:ext cx="2346625" cy="1760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0"/>
            <a:ext cx="3121921" cy="1872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81000"/>
            <a:ext cx="3123096" cy="1872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95600"/>
            <a:ext cx="3349094" cy="20113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2117168"/>
            <a:ext cx="2933965" cy="17595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2819400"/>
            <a:ext cx="2664296" cy="1998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343400"/>
            <a:ext cx="2808312" cy="210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179066"/>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ra3-1.xx.fbcdn.net/hphotos-xlt1/v/t1.0-9/12439484_1314045605278477_2528712018717449788_n.jpg?oh=ec71d58f9c4cc33847c8e022fb5370f6&amp;oe=57899F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2373229" cy="2273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981200"/>
            <a:ext cx="3879843" cy="2608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04298"/>
            <a:ext cx="2454577" cy="2264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746" y="4259192"/>
            <a:ext cx="3052642" cy="2164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124200"/>
            <a:ext cx="2291082" cy="3271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casa\Desktop\prezentare\iunie 2.jpg"/>
          <p:cNvPicPr>
            <a:picLocks noChangeAspect="1" noChangeArrowheads="1"/>
          </p:cNvPicPr>
          <p:nvPr/>
        </p:nvPicPr>
        <p:blipFill>
          <a:blip r:embed="rId2">
            <a:lum bright="20000"/>
          </a:blip>
          <a:srcRect/>
          <a:stretch>
            <a:fillRect/>
          </a:stretch>
        </p:blipFill>
        <p:spPr bwMode="auto">
          <a:xfrm>
            <a:off x="381000" y="457200"/>
            <a:ext cx="8305800" cy="40005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2" name="Picture 4" descr="C:\Users\acasa\Desktop\prezentare\17.jpg"/>
          <p:cNvPicPr>
            <a:picLocks noChangeAspect="1" noChangeArrowheads="1"/>
          </p:cNvPicPr>
          <p:nvPr/>
        </p:nvPicPr>
        <p:blipFill>
          <a:blip r:embed="rId3"/>
          <a:srcRect/>
          <a:stretch>
            <a:fillRect/>
          </a:stretch>
        </p:blipFill>
        <p:spPr bwMode="auto">
          <a:xfrm>
            <a:off x="381000" y="3048000"/>
            <a:ext cx="2980765" cy="33782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2050" name="Picture 2" descr="C:\Users\acasa\Desktop\prezentare\iunie1.jpg"/>
          <p:cNvPicPr>
            <a:picLocks noChangeAspect="1" noChangeArrowheads="1"/>
          </p:cNvPicPr>
          <p:nvPr/>
        </p:nvPicPr>
        <p:blipFill>
          <a:blip r:embed="rId4" cstate="print"/>
          <a:srcRect/>
          <a:stretch>
            <a:fillRect/>
          </a:stretch>
        </p:blipFill>
        <p:spPr bwMode="auto">
          <a:xfrm>
            <a:off x="3505200" y="3048000"/>
            <a:ext cx="5175736" cy="3374222"/>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dal"/>
          <p:cNvPicPr>
            <a:picLocks noGrp="1" noChangeAspect="1" noChangeArrowheads="1"/>
          </p:cNvPicPr>
          <p:nvPr>
            <p:ph idx="4294967295"/>
          </p:nvPr>
        </p:nvPicPr>
        <p:blipFill>
          <a:blip r:embed="rId2" cstate="print">
            <a:lum contrast="-12000"/>
          </a:blip>
          <a:srcRect/>
          <a:stretch>
            <a:fillRect/>
          </a:stretch>
        </p:blipFill>
        <p:spPr bwMode="auto">
          <a:xfrm>
            <a:off x="323528" y="351138"/>
            <a:ext cx="8496944" cy="6102051"/>
          </a:xfrm>
          <a:prstGeom prst="rect">
            <a:avLst/>
          </a:prstGeom>
          <a:noFill/>
          <a:ln w="9525">
            <a:noFill/>
            <a:miter lim="800000"/>
            <a:headEnd/>
            <a:tailEnd/>
          </a:ln>
        </p:spPr>
      </p:pic>
      <p:sp>
        <p:nvSpPr>
          <p:cNvPr id="8" name="CasetăText 7"/>
          <p:cNvSpPr txBox="1"/>
          <p:nvPr/>
        </p:nvSpPr>
        <p:spPr>
          <a:xfrm>
            <a:off x="304800" y="1219200"/>
            <a:ext cx="8534400" cy="523220"/>
          </a:xfrm>
          <a:prstGeom prst="rect">
            <a:avLst/>
          </a:prstGeom>
          <a:noFill/>
        </p:spPr>
        <p:txBody>
          <a:bodyPr wrap="square" rtlCol="0">
            <a:spAutoFit/>
          </a:bodyPr>
          <a:lstStyle/>
          <a:p>
            <a:pPr lvl="0" algn="just">
              <a:spcBef>
                <a:spcPts val="250"/>
              </a:spcBef>
              <a:buClr>
                <a:srgbClr val="F07F09"/>
              </a:buClr>
              <a:buSzPct val="80000"/>
            </a:pPr>
            <a:r>
              <a:rPr lang="ro-RO" sz="2800" dirty="0" smtClean="0">
                <a:solidFill>
                  <a:schemeClr val="accent1">
                    <a:lumMod val="75000"/>
                  </a:schemeClr>
                </a:solidFill>
                <a:latin typeface="Times New Roman" panose="02020603050405020304" pitchFamily="18" charset="0"/>
                <a:cs typeface="Times New Roman" panose="02020603050405020304" pitchFamily="18" charset="0"/>
              </a:rPr>
              <a:t>	</a:t>
            </a:r>
            <a:endParaRPr lang="ro-RO" sz="2800" dirty="0">
              <a:solidFill>
                <a:srgbClr val="C00000"/>
              </a:solidFill>
              <a:latin typeface="Times New Roman" pitchFamily="18" charset="0"/>
              <a:cs typeface="Times New Roman" pitchFamily="18" charset="0"/>
            </a:endParaRPr>
          </a:p>
        </p:txBody>
      </p:sp>
      <p:sp>
        <p:nvSpPr>
          <p:cNvPr id="4" name="Rectangle 3"/>
          <p:cNvSpPr/>
          <p:nvPr/>
        </p:nvSpPr>
        <p:spPr>
          <a:xfrm>
            <a:off x="533400" y="914400"/>
            <a:ext cx="8229600" cy="4516621"/>
          </a:xfrm>
          <a:prstGeom prst="rect">
            <a:avLst/>
          </a:prstGeom>
        </p:spPr>
        <p:txBody>
          <a:bodyPr wrap="square">
            <a:spAutoFit/>
          </a:bodyPr>
          <a:lstStyle/>
          <a:p>
            <a:pPr lvl="0" algn="just">
              <a:spcBef>
                <a:spcPts val="250"/>
              </a:spcBef>
              <a:buClr>
                <a:srgbClr val="F07F09"/>
              </a:buClr>
              <a:buSzPct val="80000"/>
            </a:pPr>
            <a:r>
              <a:rPr lang="ro-RO" sz="2400" b="1" dirty="0" smtClean="0">
                <a:solidFill>
                  <a:srgbClr val="C00000"/>
                </a:solidFill>
                <a:latin typeface="Times New Roman" pitchFamily="18" charset="0"/>
                <a:cs typeface="Times New Roman" pitchFamily="18" charset="0"/>
              </a:rPr>
              <a:t>	</a:t>
            </a:r>
            <a:r>
              <a:rPr lang="vi-VN" sz="2800" b="1" dirty="0" smtClean="0">
                <a:solidFill>
                  <a:srgbClr val="C00000"/>
                </a:solidFill>
                <a:latin typeface="Times New Roman" pitchFamily="18" charset="0"/>
                <a:cs typeface="Times New Roman" pitchFamily="18" charset="0"/>
              </a:rPr>
              <a:t>Frumosul</a:t>
            </a:r>
            <a:r>
              <a:rPr lang="vi-VN" sz="2800" dirty="0" smtClean="0">
                <a:solidFill>
                  <a:srgbClr val="C00000"/>
                </a:solidFill>
                <a:latin typeface="Times New Roman" pitchFamily="18" charset="0"/>
                <a:cs typeface="Times New Roman" pitchFamily="18" charset="0"/>
              </a:rPr>
              <a:t> reprezintă maniera atractivă prin care sunt transmise ideile. </a:t>
            </a:r>
            <a:endParaRPr lang="ro-RO" sz="2800" dirty="0" smtClean="0">
              <a:solidFill>
                <a:srgbClr val="C00000"/>
              </a:solidFill>
              <a:latin typeface="Times New Roman" pitchFamily="18" charset="0"/>
              <a:cs typeface="Times New Roman" pitchFamily="18" charset="0"/>
            </a:endParaRPr>
          </a:p>
          <a:p>
            <a:pPr lvl="0" algn="just">
              <a:spcBef>
                <a:spcPts val="250"/>
              </a:spcBef>
              <a:buClr>
                <a:srgbClr val="F07F09"/>
              </a:buClr>
              <a:buSzPct val="80000"/>
            </a:pPr>
            <a:r>
              <a:rPr lang="ro-RO" sz="2800" dirty="0" smtClean="0">
                <a:solidFill>
                  <a:srgbClr val="C00000"/>
                </a:solidFill>
                <a:latin typeface="Times New Roman" pitchFamily="18" charset="0"/>
                <a:cs typeface="Times New Roman" pitchFamily="18" charset="0"/>
              </a:rPr>
              <a:t>	</a:t>
            </a:r>
            <a:r>
              <a:rPr lang="vi-VN" sz="2800" dirty="0" smtClean="0">
                <a:solidFill>
                  <a:srgbClr val="C00000"/>
                </a:solidFill>
                <a:latin typeface="Times New Roman" pitchFamily="18" charset="0"/>
                <a:cs typeface="Times New Roman" pitchFamily="18" charset="0"/>
              </a:rPr>
              <a:t>Astfel, elevii vor găsi bucuria de a</a:t>
            </a:r>
            <a:r>
              <a:rPr lang="ro-RO" sz="2800" dirty="0" smtClean="0">
                <a:solidFill>
                  <a:srgbClr val="C00000"/>
                </a:solidFill>
                <a:latin typeface="Times New Roman" pitchFamily="18" charset="0"/>
                <a:cs typeface="Times New Roman" pitchFamily="18" charset="0"/>
              </a:rPr>
              <a:t> </a:t>
            </a:r>
            <a:r>
              <a:rPr lang="vi-VN" sz="2800" dirty="0" smtClean="0">
                <a:solidFill>
                  <a:srgbClr val="C00000"/>
                </a:solidFill>
                <a:latin typeface="Times New Roman" pitchFamily="18" charset="0"/>
                <a:cs typeface="Times New Roman" pitchFamily="18" charset="0"/>
              </a:rPr>
              <a:t>învăța, de a</a:t>
            </a:r>
            <a:r>
              <a:rPr lang="ro-RO" sz="2800" dirty="0" smtClean="0">
                <a:solidFill>
                  <a:srgbClr val="C00000"/>
                </a:solidFill>
                <a:latin typeface="Times New Roman" pitchFamily="18" charset="0"/>
                <a:cs typeface="Times New Roman" pitchFamily="18" charset="0"/>
              </a:rPr>
              <a:t> </a:t>
            </a:r>
            <a:r>
              <a:rPr lang="vi-VN" sz="2800" dirty="0" smtClean="0">
                <a:solidFill>
                  <a:srgbClr val="C00000"/>
                </a:solidFill>
                <a:latin typeface="Times New Roman" pitchFamily="18" charset="0"/>
                <a:cs typeface="Times New Roman" pitchFamily="18" charset="0"/>
              </a:rPr>
              <a:t>cunoaște și de a se pregăti pentru ceea ce numim </a:t>
            </a:r>
            <a:r>
              <a:rPr lang="vi-VN" sz="2800" b="1" dirty="0" smtClean="0">
                <a:solidFill>
                  <a:srgbClr val="C00000"/>
                </a:solidFill>
                <a:latin typeface="Times New Roman" pitchFamily="18" charset="0"/>
                <a:cs typeface="Times New Roman" pitchFamily="18" charset="0"/>
              </a:rPr>
              <a:t>C</a:t>
            </a:r>
            <a:r>
              <a:rPr lang="ro-RO" sz="2800" b="1" dirty="0" smtClean="0">
                <a:solidFill>
                  <a:srgbClr val="C00000"/>
                </a:solidFill>
                <a:latin typeface="Times New Roman" pitchFamily="18" charset="0"/>
                <a:cs typeface="Times New Roman" pitchFamily="18" charset="0"/>
              </a:rPr>
              <a:t>arieră</a:t>
            </a:r>
            <a:r>
              <a:rPr lang="vi-VN" sz="2800" b="1" dirty="0" smtClean="0">
                <a:solidFill>
                  <a:srgbClr val="C00000"/>
                </a:solidFill>
                <a:latin typeface="Times New Roman" pitchFamily="18" charset="0"/>
                <a:cs typeface="Times New Roman" pitchFamily="18" charset="0"/>
              </a:rPr>
              <a:t>. </a:t>
            </a:r>
          </a:p>
          <a:p>
            <a:pPr lvl="0" algn="just">
              <a:spcBef>
                <a:spcPts val="250"/>
              </a:spcBef>
              <a:buClr>
                <a:srgbClr val="F07F09"/>
              </a:buClr>
              <a:buSzPct val="80000"/>
            </a:pPr>
            <a:r>
              <a:rPr lang="ro-RO" sz="2800" dirty="0" smtClean="0">
                <a:solidFill>
                  <a:srgbClr val="C00000"/>
                </a:solidFill>
                <a:latin typeface="Times New Roman" pitchFamily="18" charset="0"/>
                <a:cs typeface="Times New Roman" pitchFamily="18" charset="0"/>
              </a:rPr>
              <a:t>	</a:t>
            </a:r>
            <a:r>
              <a:rPr lang="vi-VN" sz="2800" b="1" dirty="0" smtClean="0">
                <a:solidFill>
                  <a:srgbClr val="C00000"/>
                </a:solidFill>
                <a:latin typeface="Times New Roman" pitchFamily="18" charset="0"/>
                <a:cs typeface="Times New Roman" pitchFamily="18" charset="0"/>
              </a:rPr>
              <a:t>Binele</a:t>
            </a:r>
            <a:r>
              <a:rPr lang="vi-VN" sz="2800" dirty="0" smtClean="0">
                <a:solidFill>
                  <a:srgbClr val="C00000"/>
                </a:solidFill>
                <a:latin typeface="Times New Roman" pitchFamily="18" charset="0"/>
                <a:cs typeface="Times New Roman" pitchFamily="18" charset="0"/>
              </a:rPr>
              <a:t> este o componentă morală, care se concretizează prin programe etice și prin modele de comportament pentru că, așa cum spunea Marin Voiculescu “Laboratorul educației este fapta”.</a:t>
            </a:r>
          </a:p>
          <a:p>
            <a:pPr lvl="0" algn="just">
              <a:spcBef>
                <a:spcPts val="250"/>
              </a:spcBef>
              <a:buClr>
                <a:srgbClr val="F07F09"/>
              </a:buClr>
              <a:buSzPct val="80000"/>
            </a:pPr>
            <a:r>
              <a:rPr lang="ro-RO" sz="2800" dirty="0" smtClean="0">
                <a:solidFill>
                  <a:srgbClr val="C00000"/>
                </a:solidFill>
                <a:latin typeface="Times New Roman" pitchFamily="18" charset="0"/>
                <a:cs typeface="Times New Roman" pitchFamily="18" charset="0"/>
              </a:rPr>
              <a:t>	</a:t>
            </a:r>
            <a:r>
              <a:rPr lang="vi-VN" sz="2800" b="1" dirty="0" smtClean="0">
                <a:solidFill>
                  <a:srgbClr val="C00000"/>
                </a:solidFill>
                <a:latin typeface="Times New Roman" pitchFamily="18" charset="0"/>
                <a:cs typeface="Times New Roman" pitchFamily="18" charset="0"/>
              </a:rPr>
              <a:t>Adev</a:t>
            </a:r>
            <a:r>
              <a:rPr lang="ro-RO" sz="2800" b="1" dirty="0" smtClean="0">
                <a:solidFill>
                  <a:srgbClr val="C00000"/>
                </a:solidFill>
                <a:latin typeface="Times New Roman" pitchFamily="18" charset="0"/>
                <a:cs typeface="Times New Roman" pitchFamily="18" charset="0"/>
              </a:rPr>
              <a:t>ă</a:t>
            </a:r>
            <a:r>
              <a:rPr lang="vi-VN" sz="2800" b="1" dirty="0" smtClean="0">
                <a:solidFill>
                  <a:srgbClr val="C00000"/>
                </a:solidFill>
                <a:latin typeface="Times New Roman" pitchFamily="18" charset="0"/>
                <a:cs typeface="Times New Roman" pitchFamily="18" charset="0"/>
              </a:rPr>
              <a:t>rul</a:t>
            </a:r>
            <a:r>
              <a:rPr lang="vi-VN" sz="2800" dirty="0" smtClean="0">
                <a:solidFill>
                  <a:srgbClr val="C00000"/>
                </a:solidFill>
                <a:latin typeface="Times New Roman" pitchFamily="18" charset="0"/>
                <a:cs typeface="Times New Roman" pitchFamily="18" charset="0"/>
              </a:rPr>
              <a:t> înseamnă informații și cunoștinte. </a:t>
            </a:r>
            <a:endParaRPr lang="ro-RO" sz="28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0436976"/>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381000" y="381000"/>
            <a:ext cx="838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2800" b="1" i="0" u="none" strike="noStrike" cap="none" normalizeH="0" baseline="0" dirty="0" smtClean="0">
                <a:ln>
                  <a:noFill/>
                </a:ln>
                <a:solidFill>
                  <a:srgbClr val="C00000"/>
                </a:solidFill>
                <a:effectLst/>
                <a:latin typeface="Algerian" pitchFamily="82" charset="0"/>
                <a:ea typeface="Calibri" pitchFamily="34" charset="0"/>
                <a:cs typeface="Arial" pitchFamily="34" charset="0"/>
              </a:rPr>
              <a:t>ACTIVITĂȚI  SPORTIVE</a:t>
            </a:r>
            <a:endParaRPr kumimoji="0" lang="ro-RO" sz="2800" b="0" i="0" u="none" strike="noStrike" cap="none" normalizeH="0" baseline="0" dirty="0" smtClean="0">
              <a:ln>
                <a:noFill/>
              </a:ln>
              <a:solidFill>
                <a:srgbClr val="C00000"/>
              </a:solidFill>
              <a:effectLst/>
              <a:latin typeface="Algerian" pitchFamily="82" charset="0"/>
              <a:cs typeface="Arial" pitchFamily="34" charset="0"/>
            </a:endParaRPr>
          </a:p>
        </p:txBody>
      </p:sp>
      <p:pic>
        <p:nvPicPr>
          <p:cNvPr id="3" name="Imagine 2" descr="D:\ROBERT FOTO\FOTO LICEU\ECHIPA DE VOLEI\VOLEI BUZAU 2011\AMALIA VOLEI BUZAU 2011\DSC0573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95400"/>
            <a:ext cx="5171256" cy="4032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6" descr="F:\DSC04329.JPG"/>
          <p:cNvPicPr>
            <a:picLocks noChangeAspect="1" noChangeArrowheads="1"/>
          </p:cNvPicPr>
          <p:nvPr/>
        </p:nvPicPr>
        <p:blipFill>
          <a:blip r:embed="rId3" cstate="print"/>
          <a:srcRect/>
          <a:stretch>
            <a:fillRect/>
          </a:stretch>
        </p:blipFill>
        <p:spPr bwMode="auto">
          <a:xfrm rot="1179381">
            <a:off x="5927279" y="1155419"/>
            <a:ext cx="2717858" cy="21860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7" descr="F:\DSC04277.JPG"/>
          <p:cNvPicPr>
            <a:picLocks noChangeAspect="1" noChangeArrowheads="1"/>
          </p:cNvPicPr>
          <p:nvPr/>
        </p:nvPicPr>
        <p:blipFill>
          <a:blip r:embed="rId4" cstate="print"/>
          <a:srcRect/>
          <a:stretch>
            <a:fillRect/>
          </a:stretch>
        </p:blipFill>
        <p:spPr bwMode="auto">
          <a:xfrm rot="888730">
            <a:off x="5711011" y="4060837"/>
            <a:ext cx="2834766" cy="2125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casa\Desktop\prezentare\poze\Fotbal\11.jpg"/>
          <p:cNvPicPr>
            <a:picLocks noChangeAspect="1" noChangeArrowheads="1"/>
          </p:cNvPicPr>
          <p:nvPr/>
        </p:nvPicPr>
        <p:blipFill>
          <a:blip r:embed="rId2" cstate="print"/>
          <a:srcRect/>
          <a:stretch>
            <a:fillRect/>
          </a:stretch>
        </p:blipFill>
        <p:spPr bwMode="auto">
          <a:xfrm>
            <a:off x="4648200" y="3429000"/>
            <a:ext cx="3860800" cy="28956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2054" name="Picture 6"/>
          <p:cNvPicPr>
            <a:picLocks noChangeAspect="1" noChangeArrowheads="1"/>
          </p:cNvPicPr>
          <p:nvPr/>
        </p:nvPicPr>
        <p:blipFill>
          <a:blip r:embed="rId3" cstate="print"/>
          <a:srcRect/>
          <a:stretch>
            <a:fillRect/>
          </a:stretch>
        </p:blipFill>
        <p:spPr bwMode="auto">
          <a:xfrm>
            <a:off x="533400" y="533400"/>
            <a:ext cx="4038600" cy="2690718"/>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2055" name="Picture 7"/>
          <p:cNvPicPr>
            <a:picLocks noChangeAspect="1" noChangeArrowheads="1"/>
          </p:cNvPicPr>
          <p:nvPr/>
        </p:nvPicPr>
        <p:blipFill>
          <a:blip r:embed="rId4" cstate="print"/>
          <a:srcRect/>
          <a:stretch>
            <a:fillRect/>
          </a:stretch>
        </p:blipFill>
        <p:spPr bwMode="auto">
          <a:xfrm>
            <a:off x="838200" y="3733800"/>
            <a:ext cx="3276600" cy="245745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15361" name="Picture 1"/>
          <p:cNvPicPr>
            <a:picLocks noChangeAspect="1" noChangeArrowheads="1"/>
          </p:cNvPicPr>
          <p:nvPr/>
        </p:nvPicPr>
        <p:blipFill>
          <a:blip r:embed="rId5"/>
          <a:srcRect/>
          <a:stretch>
            <a:fillRect/>
          </a:stretch>
        </p:blipFill>
        <p:spPr bwMode="auto">
          <a:xfrm>
            <a:off x="5181600" y="685800"/>
            <a:ext cx="3112917" cy="22098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505200" y="381000"/>
            <a:ext cx="5181600" cy="377713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2" name="Picture 2"/>
          <p:cNvPicPr>
            <a:picLocks noChangeAspect="1" noChangeArrowheads="1"/>
          </p:cNvPicPr>
          <p:nvPr/>
        </p:nvPicPr>
        <p:blipFill>
          <a:blip r:embed="rId3" cstate="print"/>
          <a:srcRect/>
          <a:stretch>
            <a:fillRect/>
          </a:stretch>
        </p:blipFill>
        <p:spPr bwMode="auto">
          <a:xfrm>
            <a:off x="457200" y="2971800"/>
            <a:ext cx="5160579" cy="3453618"/>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asa\Desktop\prezentare\25.jpg"/>
          <p:cNvPicPr>
            <a:picLocks noChangeAspect="1" noChangeArrowheads="1"/>
          </p:cNvPicPr>
          <p:nvPr/>
        </p:nvPicPr>
        <p:blipFill>
          <a:blip r:embed="rId2"/>
          <a:srcRect/>
          <a:stretch>
            <a:fillRect/>
          </a:stretch>
        </p:blipFill>
        <p:spPr bwMode="auto">
          <a:xfrm>
            <a:off x="609600" y="3200400"/>
            <a:ext cx="46482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Users\acasa\Desktop\prezentare\26.jpg"/>
          <p:cNvPicPr>
            <a:picLocks noChangeAspect="1" noChangeArrowheads="1"/>
          </p:cNvPicPr>
          <p:nvPr/>
        </p:nvPicPr>
        <p:blipFill>
          <a:blip r:embed="rId3"/>
          <a:srcRect/>
          <a:stretch>
            <a:fillRect/>
          </a:stretch>
        </p:blipFill>
        <p:spPr bwMode="auto">
          <a:xfrm>
            <a:off x="381000" y="457200"/>
            <a:ext cx="4191000" cy="314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p:cNvPicPr>
            <a:picLocks noChangeAspect="1" noChangeArrowheads="1"/>
          </p:cNvPicPr>
          <p:nvPr/>
        </p:nvPicPr>
        <p:blipFill>
          <a:blip r:embed="rId4"/>
          <a:srcRect/>
          <a:stretch>
            <a:fillRect/>
          </a:stretch>
        </p:blipFill>
        <p:spPr bwMode="auto">
          <a:xfrm>
            <a:off x="5334000" y="1752600"/>
            <a:ext cx="3348075" cy="3962400"/>
          </a:xfrm>
          <a:prstGeom prst="round2DiagRect">
            <a:avLst>
              <a:gd name="adj1" fmla="val 16667"/>
              <a:gd name="adj2" fmla="val 0"/>
            </a:avLst>
          </a:prstGeom>
          <a:ln w="38100" cap="sq">
            <a:solidFill>
              <a:schemeClr val="bg2"/>
            </a:solidFill>
            <a:miter lim="800000"/>
          </a:ln>
          <a:effectLst>
            <a:outerShdw blurRad="254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idx="4294967295"/>
          </p:nvPr>
        </p:nvSpPr>
        <p:spPr>
          <a:xfrm rot="10800000" flipV="1">
            <a:off x="960438" y="260350"/>
            <a:ext cx="8183562" cy="576263"/>
          </a:xfrm>
        </p:spPr>
        <p:txBody>
          <a:bodyPr>
            <a:normAutofit/>
          </a:bodyPr>
          <a:lstStyle/>
          <a:p>
            <a:r>
              <a:rPr lang="en-US" sz="2800" dirty="0" smtClean="0">
                <a:solidFill>
                  <a:srgbClr val="C00000"/>
                </a:solidFill>
                <a:latin typeface="Algerian" pitchFamily="82" charset="0"/>
              </a:rPr>
              <a:t>…de Halloween,  </a:t>
            </a:r>
            <a:r>
              <a:rPr lang="en-US" sz="2800" dirty="0" err="1" smtClean="0">
                <a:solidFill>
                  <a:srgbClr val="C00000"/>
                </a:solidFill>
                <a:latin typeface="Algerian" pitchFamily="82" charset="0"/>
              </a:rPr>
              <a:t>toat</a:t>
            </a:r>
            <a:r>
              <a:rPr lang="ro-RO" sz="2800" dirty="0" smtClean="0">
                <a:solidFill>
                  <a:srgbClr val="C00000"/>
                </a:solidFill>
                <a:latin typeface="Algerian" pitchFamily="82" charset="0"/>
              </a:rPr>
              <a:t>Ă</a:t>
            </a:r>
            <a:r>
              <a:rPr lang="en-US" sz="2800" dirty="0" smtClean="0">
                <a:solidFill>
                  <a:srgbClr val="C00000"/>
                </a:solidFill>
                <a:latin typeface="Algerian" pitchFamily="82" charset="0"/>
              </a:rPr>
              <a:t> </a:t>
            </a:r>
            <a:r>
              <a:rPr lang="ro-RO" sz="2800" dirty="0" smtClean="0">
                <a:solidFill>
                  <a:srgbClr val="C00000"/>
                </a:solidFill>
                <a:latin typeface="Algerian" pitchFamily="82" charset="0"/>
              </a:rPr>
              <a:t> </a:t>
            </a:r>
            <a:r>
              <a:rPr lang="en-US" sz="2800" dirty="0" err="1" smtClean="0">
                <a:solidFill>
                  <a:srgbClr val="C00000"/>
                </a:solidFill>
                <a:latin typeface="Algerian" pitchFamily="82" charset="0"/>
              </a:rPr>
              <a:t>lumea</a:t>
            </a:r>
            <a:r>
              <a:rPr lang="en-US" sz="2800" dirty="0" smtClean="0">
                <a:solidFill>
                  <a:srgbClr val="C00000"/>
                </a:solidFill>
                <a:latin typeface="Algerian" pitchFamily="82" charset="0"/>
              </a:rPr>
              <a:t> </a:t>
            </a:r>
            <a:r>
              <a:rPr lang="ro-RO" sz="2800" dirty="0" smtClean="0">
                <a:solidFill>
                  <a:srgbClr val="C00000"/>
                </a:solidFill>
                <a:latin typeface="Algerian" pitchFamily="82" charset="0"/>
              </a:rPr>
              <a:t> </a:t>
            </a:r>
            <a:r>
              <a:rPr lang="en-US" sz="2800" dirty="0" err="1" smtClean="0">
                <a:solidFill>
                  <a:srgbClr val="C00000"/>
                </a:solidFill>
                <a:latin typeface="Algerian" pitchFamily="82" charset="0"/>
              </a:rPr>
              <a:t>petrece</a:t>
            </a:r>
            <a:r>
              <a:rPr lang="en-US" sz="2800" dirty="0" smtClean="0">
                <a:solidFill>
                  <a:srgbClr val="C00000"/>
                </a:solidFill>
                <a:latin typeface="Algerian" pitchFamily="82" charset="0"/>
              </a:rPr>
              <a:t>…</a:t>
            </a:r>
            <a:endParaRPr lang="ro-RO" sz="2800" dirty="0">
              <a:solidFill>
                <a:srgbClr val="C00000"/>
              </a:solidFill>
              <a:latin typeface="Algerian" pitchFamily="82"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14400"/>
            <a:ext cx="4064000" cy="30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srcRect/>
          <a:stretch>
            <a:fillRect/>
          </a:stretch>
        </p:blipFill>
        <p:spPr bwMode="auto">
          <a:xfrm>
            <a:off x="4800600" y="990600"/>
            <a:ext cx="3962400"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3352800"/>
            <a:ext cx="4091947" cy="3068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descr="C:\Users\ADRIAN~1\AppData\Local\Temp\Rar$DR12.0193\DSC06104.JPG"/>
          <p:cNvPicPr>
            <a:picLocks noChangeAspect="1" noChangeArrowheads="1"/>
          </p:cNvPicPr>
          <p:nvPr/>
        </p:nvPicPr>
        <p:blipFill>
          <a:blip r:embed="rId5" cstate="print">
            <a:lum bright="13000"/>
          </a:blip>
          <a:srcRect/>
          <a:stretch>
            <a:fillRect/>
          </a:stretch>
        </p:blipFill>
        <p:spPr bwMode="auto">
          <a:xfrm>
            <a:off x="7239000" y="4648200"/>
            <a:ext cx="1282804" cy="1256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3" descr="F:\DSC07043.JPG"/>
          <p:cNvPicPr>
            <a:picLocks noChangeAspect="1" noChangeArrowheads="1"/>
          </p:cNvPicPr>
          <p:nvPr/>
        </p:nvPicPr>
        <p:blipFill>
          <a:blip r:embed="rId6" cstate="print"/>
          <a:srcRect/>
          <a:stretch>
            <a:fillRect/>
          </a:stretch>
        </p:blipFill>
        <p:spPr bwMode="auto">
          <a:xfrm>
            <a:off x="5410200" y="5257800"/>
            <a:ext cx="1547446" cy="12573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a:srcRect/>
          <a:stretch>
            <a:fillRect/>
          </a:stretch>
        </p:blipFill>
        <p:spPr bwMode="auto">
          <a:xfrm>
            <a:off x="457200" y="3810000"/>
            <a:ext cx="5186362" cy="2524845"/>
          </a:xfrm>
          <a:prstGeom prst="round2DiagRect">
            <a:avLst>
              <a:gd name="adj1" fmla="val 16667"/>
              <a:gd name="adj2" fmla="val 0"/>
            </a:avLst>
          </a:prstGeom>
          <a:ln w="28575" cap="sq">
            <a:solidFill>
              <a:schemeClr val="bg2"/>
            </a:solidFill>
            <a:miter lim="800000"/>
          </a:ln>
          <a:effectLst>
            <a:outerShdw blurRad="254000" algn="tl" rotWithShape="0">
              <a:srgbClr val="000000">
                <a:alpha val="43000"/>
              </a:srgbClr>
            </a:outerShdw>
          </a:effectLst>
        </p:spPr>
      </p:pic>
      <p:pic>
        <p:nvPicPr>
          <p:cNvPr id="3075" name="Picture 3"/>
          <p:cNvPicPr>
            <a:picLocks noChangeAspect="1" noChangeArrowheads="1"/>
          </p:cNvPicPr>
          <p:nvPr/>
        </p:nvPicPr>
        <p:blipFill>
          <a:blip r:embed="rId3">
            <a:lum bright="12000"/>
          </a:blip>
          <a:srcRect/>
          <a:stretch>
            <a:fillRect/>
          </a:stretch>
        </p:blipFill>
        <p:spPr bwMode="auto">
          <a:xfrm>
            <a:off x="381000" y="533400"/>
            <a:ext cx="4886950" cy="2895600"/>
          </a:xfrm>
          <a:prstGeom prst="round2DiagRect">
            <a:avLst>
              <a:gd name="adj1" fmla="val 16667"/>
              <a:gd name="adj2" fmla="val 0"/>
            </a:avLst>
          </a:prstGeom>
          <a:ln w="28575" cap="sq">
            <a:solidFill>
              <a:schemeClr val="bg2"/>
            </a:solidFill>
            <a:miter lim="800000"/>
          </a:ln>
          <a:effectLst>
            <a:outerShdw blurRad="254000" algn="tl" rotWithShape="0">
              <a:srgbClr val="000000">
                <a:alpha val="43000"/>
              </a:srgbClr>
            </a:outerShdw>
          </a:effectLst>
        </p:spPr>
      </p:pic>
      <p:pic>
        <p:nvPicPr>
          <p:cNvPr id="2" name="Picture 2" descr="C:\Users\acasa\Desktop\prezentare\6.jpg"/>
          <p:cNvPicPr>
            <a:picLocks noChangeAspect="1" noChangeArrowheads="1"/>
          </p:cNvPicPr>
          <p:nvPr/>
        </p:nvPicPr>
        <p:blipFill>
          <a:blip r:embed="rId4"/>
          <a:srcRect/>
          <a:stretch>
            <a:fillRect/>
          </a:stretch>
        </p:blipFill>
        <p:spPr bwMode="auto">
          <a:xfrm>
            <a:off x="4447005" y="3810000"/>
            <a:ext cx="4295163" cy="2514600"/>
          </a:xfrm>
          <a:prstGeom prst="round2DiagRect">
            <a:avLst>
              <a:gd name="adj1" fmla="val 16667"/>
              <a:gd name="adj2" fmla="val 0"/>
            </a:avLst>
          </a:prstGeom>
          <a:ln w="28575" cap="sq">
            <a:solidFill>
              <a:schemeClr val="bg2"/>
            </a:solidFill>
            <a:miter lim="800000"/>
          </a:ln>
          <a:effectLst>
            <a:outerShdw blurRad="254000" algn="tl" rotWithShape="0">
              <a:srgbClr val="000000">
                <a:alpha val="43000"/>
              </a:srgbClr>
            </a:outerShdw>
          </a:effectLst>
        </p:spPr>
      </p:pic>
      <p:pic>
        <p:nvPicPr>
          <p:cNvPr id="3078" name="Picture 6"/>
          <p:cNvPicPr>
            <a:picLocks noChangeAspect="1" noChangeArrowheads="1"/>
          </p:cNvPicPr>
          <p:nvPr/>
        </p:nvPicPr>
        <p:blipFill>
          <a:blip r:embed="rId5"/>
          <a:srcRect/>
          <a:stretch>
            <a:fillRect/>
          </a:stretch>
        </p:blipFill>
        <p:spPr bwMode="auto">
          <a:xfrm>
            <a:off x="4555280" y="457200"/>
            <a:ext cx="4141628" cy="2971800"/>
          </a:xfrm>
          <a:prstGeom prst="round2DiagRect">
            <a:avLst>
              <a:gd name="adj1" fmla="val 16667"/>
              <a:gd name="adj2" fmla="val 0"/>
            </a:avLst>
          </a:prstGeom>
          <a:ln w="28575" cap="sq">
            <a:solidFill>
              <a:schemeClr val="bg2"/>
            </a:solidFill>
            <a:miter lim="800000"/>
          </a:ln>
          <a:effectLst>
            <a:outerShdw blurRad="254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casa\Desktop\prezentare\13.jpg"/>
          <p:cNvPicPr>
            <a:picLocks noChangeAspect="1" noChangeArrowheads="1"/>
          </p:cNvPicPr>
          <p:nvPr/>
        </p:nvPicPr>
        <p:blipFill>
          <a:blip r:embed="rId2"/>
          <a:srcRect/>
          <a:stretch>
            <a:fillRect/>
          </a:stretch>
        </p:blipFill>
        <p:spPr bwMode="auto">
          <a:xfrm>
            <a:off x="381000" y="381000"/>
            <a:ext cx="3759200" cy="2819400"/>
          </a:xfrm>
          <a:prstGeom prst="ellipse">
            <a:avLst/>
          </a:prstGeom>
          <a:ln>
            <a:noFill/>
          </a:ln>
          <a:effectLst>
            <a:softEdge rad="112500"/>
          </a:effectLst>
        </p:spPr>
      </p:pic>
      <p:pic>
        <p:nvPicPr>
          <p:cNvPr id="4100" name="Picture 4" descr="C:\Users\acasa\Desktop\prezentare\14.jpg"/>
          <p:cNvPicPr>
            <a:picLocks noChangeAspect="1" noChangeArrowheads="1"/>
          </p:cNvPicPr>
          <p:nvPr/>
        </p:nvPicPr>
        <p:blipFill>
          <a:blip r:embed="rId3"/>
          <a:srcRect/>
          <a:stretch>
            <a:fillRect/>
          </a:stretch>
        </p:blipFill>
        <p:spPr bwMode="auto">
          <a:xfrm>
            <a:off x="5029200" y="381000"/>
            <a:ext cx="3657600" cy="2743200"/>
          </a:xfrm>
          <a:prstGeom prst="ellipse">
            <a:avLst/>
          </a:prstGeom>
          <a:ln>
            <a:noFill/>
          </a:ln>
          <a:effectLst>
            <a:softEdge rad="112500"/>
          </a:effectLst>
        </p:spPr>
      </p:pic>
      <p:pic>
        <p:nvPicPr>
          <p:cNvPr id="4101" name="Picture 5" descr="C:\Users\acasa\Desktop\prezentare\24.jpg"/>
          <p:cNvPicPr>
            <a:picLocks noChangeAspect="1" noChangeArrowheads="1"/>
          </p:cNvPicPr>
          <p:nvPr/>
        </p:nvPicPr>
        <p:blipFill>
          <a:blip r:embed="rId4"/>
          <a:srcRect/>
          <a:stretch>
            <a:fillRect/>
          </a:stretch>
        </p:blipFill>
        <p:spPr bwMode="auto">
          <a:xfrm>
            <a:off x="2209800" y="2895600"/>
            <a:ext cx="4724400" cy="3543300"/>
          </a:xfrm>
          <a:prstGeom prst="ellipse">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acasa\Desktop\prezentare\11.jpg"/>
          <p:cNvPicPr>
            <a:picLocks noChangeAspect="1" noChangeArrowheads="1"/>
          </p:cNvPicPr>
          <p:nvPr/>
        </p:nvPicPr>
        <p:blipFill>
          <a:blip r:embed="rId3"/>
          <a:srcRect/>
          <a:stretch>
            <a:fillRect/>
          </a:stretch>
        </p:blipFill>
        <p:spPr bwMode="auto">
          <a:xfrm>
            <a:off x="304800" y="762000"/>
            <a:ext cx="8534400" cy="5791200"/>
          </a:xfrm>
          <a:prstGeom prst="rect">
            <a:avLst/>
          </a:prstGeom>
          <a:noFill/>
        </p:spPr>
      </p:pic>
      <p:sp>
        <p:nvSpPr>
          <p:cNvPr id="2" name="Rectangle 1"/>
          <p:cNvSpPr/>
          <p:nvPr/>
        </p:nvSpPr>
        <p:spPr>
          <a:xfrm>
            <a:off x="323528" y="332656"/>
            <a:ext cx="8496944" cy="587853"/>
          </a:xfrm>
          <a:prstGeom prst="rect">
            <a:avLst/>
          </a:prstGeom>
        </p:spPr>
        <p:txBody>
          <a:bodyPr wrap="square">
            <a:spAutoFit/>
          </a:bodyPr>
          <a:lstStyle/>
          <a:p>
            <a:pPr marL="457200" algn="ctr">
              <a:lnSpc>
                <a:spcPct val="115000"/>
              </a:lnSpc>
              <a:spcAft>
                <a:spcPts val="0"/>
              </a:spcAft>
            </a:pPr>
            <a:r>
              <a:rPr lang="en-US" sz="2800" dirty="0" smtClean="0">
                <a:solidFill>
                  <a:srgbClr val="C00000"/>
                </a:solidFill>
                <a:latin typeface="Algerian" pitchFamily="82" charset="0"/>
                <a:ea typeface="Times New Roman"/>
                <a:cs typeface="Arial"/>
              </a:rPr>
              <a:t>…DIN REALIZ</a:t>
            </a:r>
            <a:r>
              <a:rPr lang="ro-RO" sz="2800" dirty="0" smtClean="0">
                <a:solidFill>
                  <a:srgbClr val="C00000"/>
                </a:solidFill>
                <a:latin typeface="Algerian" pitchFamily="82" charset="0"/>
                <a:ea typeface="Times New Roman"/>
                <a:cs typeface="Arial"/>
              </a:rPr>
              <a:t>Ă</a:t>
            </a:r>
            <a:r>
              <a:rPr lang="en-US" sz="2800" dirty="0" smtClean="0">
                <a:solidFill>
                  <a:srgbClr val="C00000"/>
                </a:solidFill>
                <a:latin typeface="Algerian" pitchFamily="82" charset="0"/>
                <a:ea typeface="Times New Roman"/>
                <a:cs typeface="Arial"/>
              </a:rPr>
              <a:t>RILE NOASTRE</a:t>
            </a:r>
            <a:endParaRPr lang="en-US" sz="2800" dirty="0">
              <a:solidFill>
                <a:srgbClr val="C00000"/>
              </a:solidFill>
              <a:latin typeface="Algerian" pitchFamily="82" charset="0"/>
              <a:ea typeface="Times New Roman"/>
              <a:cs typeface="Times New Roman"/>
            </a:endParaRPr>
          </a:p>
        </p:txBody>
      </p:sp>
      <p:pic>
        <p:nvPicPr>
          <p:cNvPr id="1033" name="Picture 9"/>
          <p:cNvPicPr>
            <a:picLocks noChangeAspect="1" noChangeArrowheads="1"/>
          </p:cNvPicPr>
          <p:nvPr/>
        </p:nvPicPr>
        <p:blipFill>
          <a:blip r:embed="rId4"/>
          <a:srcRect/>
          <a:stretch>
            <a:fillRect/>
          </a:stretch>
        </p:blipFill>
        <p:spPr bwMode="auto">
          <a:xfrm>
            <a:off x="5715000" y="685800"/>
            <a:ext cx="3200421" cy="2018113"/>
          </a:xfrm>
          <a:prstGeom prst="ellipse">
            <a:avLst/>
          </a:prstGeom>
          <a:ln>
            <a:noFill/>
          </a:ln>
          <a:effectLst>
            <a:softEdge rad="112500"/>
          </a:effectLst>
        </p:spPr>
      </p:pic>
      <p:pic>
        <p:nvPicPr>
          <p:cNvPr id="1034" name="Picture 10"/>
          <p:cNvPicPr>
            <a:picLocks noChangeAspect="1" noChangeArrowheads="1"/>
          </p:cNvPicPr>
          <p:nvPr/>
        </p:nvPicPr>
        <p:blipFill>
          <a:blip r:embed="rId5"/>
          <a:srcRect/>
          <a:stretch>
            <a:fillRect/>
          </a:stretch>
        </p:blipFill>
        <p:spPr bwMode="auto">
          <a:xfrm>
            <a:off x="228600" y="4114800"/>
            <a:ext cx="3276600" cy="2541465"/>
          </a:xfrm>
          <a:prstGeom prst="ellipse">
            <a:avLst/>
          </a:prstGeom>
          <a:ln>
            <a:noFill/>
          </a:ln>
          <a:effectLst>
            <a:softEdge rad="112500"/>
          </a:effectLst>
        </p:spPr>
      </p:pic>
    </p:spTree>
    <p:extLst>
      <p:ext uri="{BB962C8B-B14F-4D97-AF65-F5344CB8AC3E}">
        <p14:creationId xmlns:p14="http://schemas.microsoft.com/office/powerpoint/2010/main" val="306404852"/>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casa\Desktop\prezentare\22.jpg"/>
          <p:cNvPicPr>
            <a:picLocks noChangeAspect="1" noChangeArrowheads="1"/>
          </p:cNvPicPr>
          <p:nvPr/>
        </p:nvPicPr>
        <p:blipFill>
          <a:blip r:embed="rId2" cstate="print"/>
          <a:srcRect/>
          <a:stretch>
            <a:fillRect/>
          </a:stretch>
        </p:blipFill>
        <p:spPr bwMode="auto">
          <a:xfrm>
            <a:off x="2819400" y="2438400"/>
            <a:ext cx="3575052" cy="2681289"/>
          </a:xfrm>
          <a:prstGeom prst="ellipse">
            <a:avLst/>
          </a:prstGeom>
          <a:ln>
            <a:noFill/>
          </a:ln>
          <a:effectLst>
            <a:softEdge rad="112500"/>
          </a:effectLst>
        </p:spPr>
      </p:pic>
      <p:pic>
        <p:nvPicPr>
          <p:cNvPr id="4098" name="Picture 2"/>
          <p:cNvPicPr>
            <a:picLocks noChangeAspect="1" noChangeArrowheads="1"/>
          </p:cNvPicPr>
          <p:nvPr/>
        </p:nvPicPr>
        <p:blipFill>
          <a:blip r:embed="rId3"/>
          <a:srcRect/>
          <a:stretch>
            <a:fillRect/>
          </a:stretch>
        </p:blipFill>
        <p:spPr bwMode="auto">
          <a:xfrm>
            <a:off x="457200" y="457200"/>
            <a:ext cx="3581400" cy="2525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Users\acasa\Desktop\prezentare\19.jpg"/>
          <p:cNvPicPr>
            <a:picLocks noChangeAspect="1" noChangeArrowheads="1"/>
          </p:cNvPicPr>
          <p:nvPr/>
        </p:nvPicPr>
        <p:blipFill>
          <a:blip r:embed="rId4" cstate="print"/>
          <a:srcRect/>
          <a:stretch>
            <a:fillRect/>
          </a:stretch>
        </p:blipFill>
        <p:spPr bwMode="auto">
          <a:xfrm>
            <a:off x="457200" y="4114800"/>
            <a:ext cx="3092452" cy="2319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3" descr="C:\Users\acasa\Desktop\prezentare\21.jpg"/>
          <p:cNvPicPr>
            <a:picLocks noChangeAspect="1" noChangeArrowheads="1"/>
          </p:cNvPicPr>
          <p:nvPr/>
        </p:nvPicPr>
        <p:blipFill>
          <a:blip r:embed="rId5" cstate="print"/>
          <a:srcRect/>
          <a:stretch>
            <a:fillRect/>
          </a:stretch>
        </p:blipFill>
        <p:spPr bwMode="auto">
          <a:xfrm>
            <a:off x="5791200" y="4267200"/>
            <a:ext cx="2921001" cy="21907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9" name="Picture 3"/>
          <p:cNvPicPr>
            <a:picLocks noChangeAspect="1" noChangeArrowheads="1"/>
          </p:cNvPicPr>
          <p:nvPr/>
        </p:nvPicPr>
        <p:blipFill>
          <a:blip r:embed="rId6"/>
          <a:srcRect/>
          <a:stretch>
            <a:fillRect/>
          </a:stretch>
        </p:blipFill>
        <p:spPr bwMode="auto">
          <a:xfrm>
            <a:off x="6019800" y="457200"/>
            <a:ext cx="2744970" cy="3433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casa\Desktop\prezentare\1.jpg"/>
          <p:cNvPicPr>
            <a:picLocks noChangeAspect="1" noChangeArrowheads="1"/>
          </p:cNvPicPr>
          <p:nvPr/>
        </p:nvPicPr>
        <p:blipFill>
          <a:blip r:embed="rId2">
            <a:lum bright="5000"/>
          </a:blip>
          <a:srcRect/>
          <a:stretch>
            <a:fillRect/>
          </a:stretch>
        </p:blipFill>
        <p:spPr bwMode="auto">
          <a:xfrm>
            <a:off x="533400" y="457200"/>
            <a:ext cx="3937000" cy="295275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3" name="Picture 6" descr="C:\Users\acasa\Desktop\prezentare\5.jpg"/>
          <p:cNvPicPr>
            <a:picLocks noChangeAspect="1" noChangeArrowheads="1"/>
          </p:cNvPicPr>
          <p:nvPr/>
        </p:nvPicPr>
        <p:blipFill>
          <a:blip r:embed="rId3">
            <a:lum bright="6000"/>
          </a:blip>
          <a:srcRect/>
          <a:stretch>
            <a:fillRect/>
          </a:stretch>
        </p:blipFill>
        <p:spPr bwMode="auto">
          <a:xfrm>
            <a:off x="533400" y="3581400"/>
            <a:ext cx="3929448" cy="27432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4" name="Picture 5" descr="C:\Users\acasa\Desktop\prezentare\4.jpg"/>
          <p:cNvPicPr>
            <a:picLocks noChangeAspect="1" noChangeArrowheads="1"/>
          </p:cNvPicPr>
          <p:nvPr/>
        </p:nvPicPr>
        <p:blipFill>
          <a:blip r:embed="rId4">
            <a:lum bright="15000"/>
          </a:blip>
          <a:srcRect/>
          <a:stretch>
            <a:fillRect/>
          </a:stretch>
        </p:blipFill>
        <p:spPr bwMode="auto">
          <a:xfrm>
            <a:off x="4800600" y="457200"/>
            <a:ext cx="3785998" cy="2879125"/>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pic>
        <p:nvPicPr>
          <p:cNvPr id="5" name="Picture 4" descr="C:\Users\acasa\Desktop\prezentare\3.jpg"/>
          <p:cNvPicPr>
            <a:picLocks noChangeAspect="1" noChangeArrowheads="1"/>
          </p:cNvPicPr>
          <p:nvPr/>
        </p:nvPicPr>
        <p:blipFill>
          <a:blip r:embed="rId5">
            <a:lum bright="6000"/>
          </a:blip>
          <a:srcRect/>
          <a:stretch>
            <a:fillRect/>
          </a:stretch>
        </p:blipFill>
        <p:spPr bwMode="auto">
          <a:xfrm>
            <a:off x="4724400" y="3581400"/>
            <a:ext cx="3886200" cy="2743200"/>
          </a:xfrm>
          <a:prstGeom prst="round2DiagRect">
            <a:avLst>
              <a:gd name="adj1" fmla="val 16667"/>
              <a:gd name="adj2" fmla="val 0"/>
            </a:avLst>
          </a:prstGeom>
          <a:ln w="88900" cap="sq">
            <a:solidFill>
              <a:schemeClr val="bg2"/>
            </a:solidFill>
            <a:miter lim="800000"/>
          </a:ln>
          <a:effectLst>
            <a:outerShdw blurRad="254000" algn="tl" rotWithShape="0">
              <a:srgbClr val="000000">
                <a:alpha val="43000"/>
              </a:srgbClr>
            </a:outerShdw>
          </a:effectLst>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p:cNvSpPr/>
          <p:nvPr/>
        </p:nvSpPr>
        <p:spPr>
          <a:xfrm>
            <a:off x="324036" y="836712"/>
            <a:ext cx="8496436" cy="523220"/>
          </a:xfrm>
          <a:prstGeom prst="rect">
            <a:avLst/>
          </a:prstGeom>
          <a:effectLst>
            <a:innerShdw blurRad="63500" dist="50800" dir="16200000">
              <a:prstClr val="black">
                <a:alpha val="50000"/>
              </a:prstClr>
            </a:innerShdw>
          </a:effectLst>
        </p:spPr>
        <p:txBody>
          <a:bodyPr wrap="square">
            <a:spAutoFit/>
          </a:bodyPr>
          <a:lstStyle/>
          <a:p>
            <a:pPr algn="ctr"/>
            <a:r>
              <a:rPr lang="ro-RO" sz="2800" dirty="0">
                <a:solidFill>
                  <a:srgbClr val="C00000"/>
                </a:solidFill>
                <a:latin typeface="Algerian" panose="04020705040A02060702" pitchFamily="82" charset="0"/>
              </a:rPr>
              <a:t> </a:t>
            </a:r>
            <a:r>
              <a:rPr lang="ro-RO" sz="2800" dirty="0" smtClean="0">
                <a:solidFill>
                  <a:srgbClr val="C00000"/>
                </a:solidFill>
                <a:latin typeface="Algerian" panose="04020705040A02060702" pitchFamily="82" charset="0"/>
              </a:rPr>
              <a:t>                                        </a:t>
            </a:r>
            <a:r>
              <a:rPr lang="ro-RO" sz="2800" b="1" dirty="0" smtClean="0">
                <a:solidFill>
                  <a:srgbClr val="C00000"/>
                </a:solidFill>
                <a:latin typeface="Algerian" panose="04020705040A02060702" pitchFamily="82" charset="0"/>
              </a:rPr>
              <a:t>CINE SUNTEM NOI ...</a:t>
            </a:r>
            <a:endParaRPr lang="ro-RO" sz="2800" b="1" dirty="0">
              <a:solidFill>
                <a:srgbClr val="C00000"/>
              </a:solidFill>
              <a:latin typeface="Algerian" panose="04020705040A02060702" pitchFamily="82" charset="0"/>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893" y="1241604"/>
            <a:ext cx="8648211" cy="5324474"/>
          </a:xfrm>
          <a:prstGeom prst="ellipse">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8090" y="4235152"/>
            <a:ext cx="3721257" cy="2344990"/>
          </a:xfrm>
          <a:prstGeom prst="ellipse">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89" y="400842"/>
            <a:ext cx="3695834" cy="2020045"/>
          </a:xfrm>
          <a:prstGeom prst="ellipse">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C:\Users\Director\Desktop\poze\PHOTO-2021-06-09-17-27-45 (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200400"/>
            <a:ext cx="3962400" cy="2971800"/>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381000"/>
            <a:ext cx="4191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ine 3" descr="C:\Users\Director\Desktop\poze\IMG_0999.jpg"/>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1000"/>
            <a:ext cx="3962400" cy="2667000"/>
          </a:xfrm>
          <a:prstGeom prst="rect">
            <a:avLst/>
          </a:prstGeom>
          <a:noFill/>
          <a:ln>
            <a:noFill/>
          </a:ln>
        </p:spPr>
      </p:pic>
      <p:pic>
        <p:nvPicPr>
          <p:cNvPr id="5" name="Imagine 4" descr="C:\Users\Director\Desktop\poze\PHOTO-2021-06-15-13-51-2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1" y="3200400"/>
            <a:ext cx="4191000" cy="2971800"/>
          </a:xfrm>
          <a:prstGeom prst="rect">
            <a:avLst/>
          </a:prstGeom>
          <a:noFill/>
          <a:ln>
            <a:noFill/>
          </a:ln>
        </p:spPr>
      </p:pic>
    </p:spTree>
    <p:extLst>
      <p:ext uri="{BB962C8B-B14F-4D97-AF65-F5344CB8AC3E}">
        <p14:creationId xmlns:p14="http://schemas.microsoft.com/office/powerpoint/2010/main" val="268456624"/>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dal"/>
          <p:cNvPicPr>
            <a:picLocks noGrp="1" noChangeAspect="1" noChangeArrowheads="1"/>
          </p:cNvPicPr>
          <p:nvPr>
            <p:ph idx="4294967295"/>
          </p:nvPr>
        </p:nvPicPr>
        <p:blipFill>
          <a:blip r:embed="rId2" cstate="print">
            <a:lum contrast="-12000"/>
          </a:blip>
          <a:srcRect/>
          <a:stretch>
            <a:fillRect/>
          </a:stretch>
        </p:blipFill>
        <p:spPr bwMode="auto">
          <a:xfrm>
            <a:off x="228600" y="422270"/>
            <a:ext cx="8534400" cy="6048375"/>
          </a:xfrm>
          <a:prstGeom prst="rect">
            <a:avLst/>
          </a:prstGeom>
          <a:noFill/>
          <a:ln w="9525">
            <a:noFill/>
            <a:miter lim="800000"/>
            <a:headEnd/>
            <a:tailEnd/>
          </a:ln>
        </p:spPr>
      </p:pic>
      <p:sp>
        <p:nvSpPr>
          <p:cNvPr id="2049" name="Rectangle 1"/>
          <p:cNvSpPr>
            <a:spLocks noChangeArrowheads="1"/>
          </p:cNvSpPr>
          <p:nvPr/>
        </p:nvSpPr>
        <p:spPr bwMode="auto">
          <a:xfrm rot="10800000" flipV="1">
            <a:off x="1115616" y="2661628"/>
            <a:ext cx="716428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3200" b="0" i="0" u="none" strike="noStrike" cap="none" normalizeH="0" baseline="0" dirty="0" smtClean="0">
                <a:ln>
                  <a:noFill/>
                </a:ln>
                <a:solidFill>
                  <a:srgbClr val="C00000"/>
                </a:solidFill>
                <a:effectLst/>
                <a:latin typeface="Algerian" panose="04020705040A02060702" pitchFamily="82" charset="0"/>
                <a:cs typeface="Times New Roman" pitchFamily="18" charset="0"/>
              </a:rPr>
              <a:t>VĂ MULȚUMIM ȘI VĂ AȘTEPTĂM </a:t>
            </a:r>
          </a:p>
          <a:p>
            <a:pPr marL="0" marR="0" lvl="0" indent="0" algn="ctr" defTabSz="914400" rtl="0" eaLnBrk="1" fontAlgn="base" latinLnBrk="0" hangingPunct="1">
              <a:lnSpc>
                <a:spcPct val="100000"/>
              </a:lnSpc>
              <a:spcBef>
                <a:spcPct val="0"/>
              </a:spcBef>
              <a:spcAft>
                <a:spcPct val="0"/>
              </a:spcAft>
              <a:buClrTx/>
              <a:buSzTx/>
              <a:buFontTx/>
              <a:buNone/>
              <a:tabLst/>
            </a:pPr>
            <a:r>
              <a:rPr lang="ro-RO" sz="3200" dirty="0" smtClean="0">
                <a:solidFill>
                  <a:srgbClr val="C00000"/>
                </a:solidFill>
                <a:latin typeface="Algerian" panose="04020705040A02060702" pitchFamily="82" charset="0"/>
                <a:cs typeface="Times New Roman" pitchFamily="18" charset="0"/>
              </a:rPr>
              <a:t>SĂ PĂȘIM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o-RO" sz="3200" b="0" i="0" u="none" strike="noStrike" cap="none" normalizeH="0" baseline="0" dirty="0" smtClean="0">
                <a:ln>
                  <a:noFill/>
                </a:ln>
                <a:solidFill>
                  <a:srgbClr val="C00000"/>
                </a:solidFill>
                <a:effectLst/>
                <a:latin typeface="Algerian" panose="04020705040A02060702" pitchFamily="82" charset="0"/>
                <a:cs typeface="Times New Roman" pitchFamily="18" charset="0"/>
              </a:rPr>
              <a:t>,,</a:t>
            </a:r>
            <a:r>
              <a:rPr kumimoji="0" lang="vi-VN" sz="3200" b="0" i="0" u="none" strike="noStrike" cap="none" normalizeH="0" baseline="0" dirty="0" smtClean="0">
                <a:ln>
                  <a:noFill/>
                </a:ln>
                <a:solidFill>
                  <a:srgbClr val="C00000"/>
                </a:solidFill>
                <a:effectLst/>
                <a:latin typeface="Algerian" panose="04020705040A02060702" pitchFamily="82" charset="0"/>
                <a:cs typeface="Times New Roman" pitchFamily="18" charset="0"/>
              </a:rPr>
              <a:t>Împreu</a:t>
            </a:r>
            <a:r>
              <a:rPr lang="ro-RO" sz="3200" dirty="0" smtClean="0">
                <a:solidFill>
                  <a:srgbClr val="C00000"/>
                </a:solidFill>
                <a:latin typeface="Algerian" panose="04020705040A02060702" pitchFamily="82" charset="0"/>
                <a:cs typeface="Times New Roman" pitchFamily="18" charset="0"/>
              </a:rPr>
              <a:t>NĂ SPRE SUCCES!”</a:t>
            </a:r>
            <a:endParaRPr kumimoji="0" lang="ro-RO" sz="3200" b="0" i="0" u="none" strike="noStrike" cap="none" normalizeH="0" baseline="0" dirty="0" smtClean="0">
              <a:ln>
                <a:noFill/>
              </a:ln>
              <a:solidFill>
                <a:srgbClr val="C00000"/>
              </a:solidFill>
              <a:effectLst/>
              <a:latin typeface="Algerian" panose="04020705040A02060702" pitchFamily="82" charset="0"/>
              <a:cs typeface="Times New Roman" pitchFamily="18" charset="0"/>
            </a:endParaRPr>
          </a:p>
        </p:txBody>
      </p:sp>
    </p:spTree>
    <p:extLst>
      <p:ext uri="{BB962C8B-B14F-4D97-AF65-F5344CB8AC3E}">
        <p14:creationId xmlns:p14="http://schemas.microsoft.com/office/powerpoint/2010/main" val="160607501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dal"/>
          <p:cNvPicPr>
            <a:picLocks noGrp="1" noChangeAspect="1" noChangeArrowheads="1"/>
          </p:cNvPicPr>
          <p:nvPr>
            <p:ph idx="4294967295"/>
          </p:nvPr>
        </p:nvPicPr>
        <p:blipFill>
          <a:blip r:embed="rId2" cstate="print">
            <a:lum contrast="-12000"/>
          </a:blip>
          <a:srcRect/>
          <a:stretch>
            <a:fillRect/>
          </a:stretch>
        </p:blipFill>
        <p:spPr bwMode="auto">
          <a:xfrm>
            <a:off x="381000" y="381000"/>
            <a:ext cx="8353425" cy="6048375"/>
          </a:xfrm>
          <a:prstGeom prst="rect">
            <a:avLst/>
          </a:prstGeom>
          <a:noFill/>
          <a:ln w="9525">
            <a:noFill/>
            <a:miter lim="800000"/>
            <a:headEnd/>
            <a:tailEnd/>
          </a:ln>
        </p:spPr>
      </p:pic>
      <p:sp>
        <p:nvSpPr>
          <p:cNvPr id="2049" name="Rectangle 1"/>
          <p:cNvSpPr>
            <a:spLocks noChangeArrowheads="1"/>
          </p:cNvSpPr>
          <p:nvPr/>
        </p:nvSpPr>
        <p:spPr bwMode="auto">
          <a:xfrm rot="10800000" flipV="1">
            <a:off x="1115616" y="1984519"/>
            <a:ext cx="7164288"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3200" b="1" i="0" u="none" strike="noStrike" cap="none" normalizeH="0" baseline="0" dirty="0" smtClean="0">
                <a:ln>
                  <a:noFill/>
                </a:ln>
                <a:solidFill>
                  <a:srgbClr val="C00000"/>
                </a:solidFill>
                <a:effectLst/>
                <a:latin typeface="Algerian" pitchFamily="82" charset="0"/>
                <a:ea typeface="Calibri" pitchFamily="34" charset="0"/>
                <a:cs typeface="Times New Roman" pitchFamily="18" charset="0"/>
              </a:rPr>
              <a:t>Date de contact: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sz="3200" b="0" i="0" u="none" strike="noStrike" cap="none" normalizeH="0" baseline="0" dirty="0" smtClean="0">
              <a:ln>
                <a:noFill/>
              </a:ln>
              <a:solidFill>
                <a:schemeClr val="accent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o-RO"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Bd. Energeticienilor, Nr. 9-11, Sector 3, București, Tel./Fax: 0213469233</a:t>
            </a:r>
            <a:endParaRPr kumimoji="0" lang="ro-RO" sz="2400" b="0"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o-RO" sz="24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Web: </a:t>
            </a:r>
            <a:r>
              <a:rPr kumimoji="0" lang="ro-RO" sz="2400" b="1" i="1" u="none" strike="noStrike" cap="none" normalizeH="0" baseline="0" dirty="0" err="1" smtClean="0">
                <a:ln>
                  <a:noFill/>
                </a:ln>
                <a:solidFill>
                  <a:srgbClr val="C00000"/>
                </a:solidFill>
                <a:effectLst/>
                <a:latin typeface="Times New Roman" pitchFamily="18" charset="0"/>
                <a:ea typeface="Calibri" pitchFamily="34" charset="0"/>
                <a:cs typeface="Times New Roman" pitchFamily="18" charset="0"/>
              </a:rPr>
              <a:t>liceuldecebal-bucuresti.ro</a:t>
            </a:r>
            <a:r>
              <a:rPr kumimoji="0" lang="ro-RO" sz="24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o-RO" sz="2400" b="1" i="1"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E-mail: </a:t>
            </a:r>
            <a:r>
              <a:rPr kumimoji="0" lang="ro-RO"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hlinkClick r:id="rId3"/>
              </a:rPr>
              <a:t>liceul_</a:t>
            </a:r>
            <a:r>
              <a:rPr kumimoji="0" lang="ro-RO" sz="2400" b="1" i="0" u="none" strike="noStrike" cap="none" normalizeH="0" baseline="0" dirty="0" err="1" smtClean="0">
                <a:ln>
                  <a:noFill/>
                </a:ln>
                <a:solidFill>
                  <a:srgbClr val="C00000"/>
                </a:solidFill>
                <a:effectLst/>
                <a:latin typeface="Times New Roman" pitchFamily="18" charset="0"/>
                <a:ea typeface="Calibri" pitchFamily="34" charset="0"/>
                <a:cs typeface="Times New Roman" pitchFamily="18" charset="0"/>
                <a:hlinkClick r:id="rId3"/>
              </a:rPr>
              <a:t>decebal</a:t>
            </a:r>
            <a:r>
              <a:rPr kumimoji="0" lang="ro-RO"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hlinkClick r:id="rId3"/>
              </a:rPr>
              <a:t>@</a:t>
            </a:r>
            <a:r>
              <a:rPr kumimoji="0" lang="ro-RO" sz="2400" b="1" i="0" u="none" strike="noStrike" cap="none" normalizeH="0" baseline="0" dirty="0" err="1" smtClean="0">
                <a:ln>
                  <a:noFill/>
                </a:ln>
                <a:solidFill>
                  <a:srgbClr val="C00000"/>
                </a:solidFill>
                <a:effectLst/>
                <a:latin typeface="Times New Roman" pitchFamily="18" charset="0"/>
                <a:ea typeface="Calibri" pitchFamily="34" charset="0"/>
                <a:cs typeface="Times New Roman" pitchFamily="18" charset="0"/>
                <a:hlinkClick r:id="rId3"/>
              </a:rPr>
              <a:t>yahoo.com</a:t>
            </a:r>
            <a:endParaRPr kumimoji="0" lang="ro-RO" sz="2400" b="0" i="0" u="none" strike="noStrike" cap="none" normalizeH="0" baseline="0" dirty="0" smtClean="0">
              <a:ln>
                <a:noFill/>
              </a:ln>
              <a:solidFill>
                <a:srgbClr val="C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o-RO"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Autobuze:</a:t>
            </a:r>
            <a:r>
              <a:rPr kumimoji="0" lang="ro-RO" sz="2400" b="0"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 </a:t>
            </a:r>
            <a:r>
              <a:rPr kumimoji="0" lang="ro-RO" sz="2400" b="1" i="0" u="none" strike="noStrike" cap="none" normalizeH="0" baseline="0" dirty="0" smtClean="0">
                <a:ln>
                  <a:noFill/>
                </a:ln>
                <a:solidFill>
                  <a:srgbClr val="C00000"/>
                </a:solidFill>
                <a:effectLst/>
                <a:latin typeface="Times New Roman" pitchFamily="18" charset="0"/>
                <a:ea typeface="Calibri" pitchFamily="34" charset="0"/>
                <a:cs typeface="Times New Roman" pitchFamily="18" charset="0"/>
              </a:rPr>
              <a:t>102, 123, 135 – Stația</a:t>
            </a:r>
            <a:r>
              <a:rPr kumimoji="0" lang="ro-RO" sz="2400" b="1" i="0" u="none" strike="noStrike" cap="none" normalizeH="0" dirty="0" smtClean="0">
                <a:ln>
                  <a:noFill/>
                </a:ln>
                <a:solidFill>
                  <a:srgbClr val="C00000"/>
                </a:solidFill>
                <a:effectLst/>
                <a:latin typeface="Times New Roman" pitchFamily="18" charset="0"/>
                <a:ea typeface="Calibri" pitchFamily="34" charset="0"/>
                <a:cs typeface="Times New Roman" pitchFamily="18" charset="0"/>
              </a:rPr>
              <a:t> Energeticienilor</a:t>
            </a:r>
            <a:endParaRPr kumimoji="0" lang="ro-RO" sz="2400" b="0" i="0" u="none" strike="noStrike" cap="none" normalizeH="0" baseline="0" dirty="0" smtClean="0">
              <a:ln>
                <a:noFill/>
              </a:ln>
              <a:solidFill>
                <a:srgbClr val="C0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40267918"/>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ndal"/>
          <p:cNvPicPr>
            <a:picLocks noGrp="1" noChangeAspect="1" noChangeArrowheads="1"/>
          </p:cNvPicPr>
          <p:nvPr>
            <p:ph idx="4294967295"/>
          </p:nvPr>
        </p:nvPicPr>
        <p:blipFill>
          <a:blip r:embed="rId2" cstate="print">
            <a:lum contrast="-12000"/>
          </a:blip>
          <a:srcRect/>
          <a:stretch>
            <a:fillRect/>
          </a:stretch>
        </p:blipFill>
        <p:spPr bwMode="auto">
          <a:xfrm>
            <a:off x="304800" y="381000"/>
            <a:ext cx="7956872" cy="5976664"/>
          </a:xfrm>
          <a:prstGeom prst="rect">
            <a:avLst/>
          </a:prstGeom>
          <a:noFill/>
          <a:ln w="9525">
            <a:noFill/>
            <a:miter lim="800000"/>
            <a:headEnd/>
            <a:tailEnd/>
          </a:ln>
        </p:spPr>
      </p:pic>
      <p:pic>
        <p:nvPicPr>
          <p:cNvPr id="3" name="Picture 2" descr="fundal"/>
          <p:cNvPicPr>
            <a:picLocks noChangeAspect="1" noChangeArrowheads="1"/>
          </p:cNvPicPr>
          <p:nvPr/>
        </p:nvPicPr>
        <p:blipFill>
          <a:blip r:embed="rId2" cstate="print">
            <a:lum contrast="-12000"/>
          </a:blip>
          <a:srcRect/>
          <a:stretch>
            <a:fillRect/>
          </a:stretch>
        </p:blipFill>
        <p:spPr bwMode="auto">
          <a:xfrm>
            <a:off x="533400" y="533400"/>
            <a:ext cx="8280400" cy="6048375"/>
          </a:xfrm>
          <a:prstGeom prst="rect">
            <a:avLst/>
          </a:prstGeom>
          <a:noFill/>
          <a:ln w="9525">
            <a:noFill/>
            <a:miter lim="800000"/>
            <a:headEnd/>
            <a:tailEnd/>
          </a:ln>
        </p:spPr>
      </p:pic>
      <p:sp>
        <p:nvSpPr>
          <p:cNvPr id="4" name="Dreptunghi 3"/>
          <p:cNvSpPr/>
          <p:nvPr/>
        </p:nvSpPr>
        <p:spPr>
          <a:xfrm>
            <a:off x="2627784" y="1052736"/>
            <a:ext cx="4392488" cy="369332"/>
          </a:xfrm>
          <a:prstGeom prst="rect">
            <a:avLst/>
          </a:prstGeom>
        </p:spPr>
        <p:txBody>
          <a:bodyPr wrap="square">
            <a:spAutoFit/>
          </a:bodyPr>
          <a:lstStyle/>
          <a:p>
            <a:endParaRPr lang="ro-RO" dirty="0"/>
          </a:p>
        </p:txBody>
      </p:sp>
      <p:sp>
        <p:nvSpPr>
          <p:cNvPr id="19457" name="Rectangle 1"/>
          <p:cNvSpPr>
            <a:spLocks noChangeArrowheads="1"/>
          </p:cNvSpPr>
          <p:nvPr/>
        </p:nvSpPr>
        <p:spPr bwMode="auto">
          <a:xfrm>
            <a:off x="4479634" y="74711"/>
            <a:ext cx="184731"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o-RO" sz="1400" b="1"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p:txBody>
      </p:sp>
      <p:sp>
        <p:nvSpPr>
          <p:cNvPr id="19458" name="Rectangle 2"/>
          <p:cNvSpPr>
            <a:spLocks noChangeArrowheads="1"/>
          </p:cNvSpPr>
          <p:nvPr/>
        </p:nvSpPr>
        <p:spPr bwMode="auto">
          <a:xfrm rot="10800000" flipV="1">
            <a:off x="304800" y="518110"/>
            <a:ext cx="8534400" cy="53860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ro-RO" sz="2800" b="1" dirty="0" smtClean="0">
              <a:solidFill>
                <a:srgbClr val="C00000"/>
              </a:solidFill>
              <a:latin typeface="Algerian" pitchFamily="82"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ro-RO" sz="2800" b="1" dirty="0" smtClean="0">
                <a:solidFill>
                  <a:srgbClr val="C00000"/>
                </a:solidFill>
                <a:latin typeface="Algerian" pitchFamily="82" charset="0"/>
                <a:ea typeface="Calibri" pitchFamily="34" charset="0"/>
                <a:cs typeface="Times New Roman" pitchFamily="18" charset="0"/>
              </a:rPr>
              <a:t>SCURT ISTORIC…</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o-RO" sz="2800" b="0" i="0" u="none" strike="noStrike" cap="none" normalizeH="0" baseline="0" dirty="0" smtClean="0">
              <a:ln>
                <a:noFill/>
              </a:ln>
              <a:solidFill>
                <a:srgbClr val="C00000"/>
              </a:solidFill>
              <a:effectLst/>
              <a:latin typeface="Algerian" pitchFamily="82"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sz="2000" b="0" i="0" u="none" strike="noStrike" cap="none" normalizeH="0" baseline="0" dirty="0" smtClean="0">
                <a:ln>
                  <a:noFill/>
                </a:ln>
                <a:solidFill>
                  <a:schemeClr val="accent1">
                    <a:lumMod val="50000"/>
                  </a:schemeClr>
                </a:solidFill>
                <a:effectLst/>
                <a:latin typeface="Times New Roman" pitchFamily="18" charset="0"/>
                <a:ea typeface="Times New Roman" pitchFamily="18" charset="0"/>
                <a:cs typeface="Times New Roman" pitchFamily="18" charset="0"/>
              </a:rPr>
              <a:t>	</a:t>
            </a:r>
            <a:r>
              <a:rPr kumimoji="0" lang="ro-RO" sz="2000" b="0" i="0" u="none" strike="noStrike" cap="none" normalizeH="0" baseline="0" dirty="0" smtClean="0">
                <a:ln>
                  <a:noFill/>
                </a:ln>
                <a:effectLst/>
                <a:latin typeface="Times New Roman" pitchFamily="18" charset="0"/>
                <a:ea typeface="Times New Roman" pitchFamily="18" charset="0"/>
                <a:cs typeface="Times New Roman" pitchFamily="18" charset="0"/>
              </a:rPr>
              <a:t>Anul </a:t>
            </a:r>
            <a:r>
              <a:rPr kumimoji="0" lang="ro-RO" sz="2000" b="0" i="0" u="none" strike="noStrike" cap="none" normalizeH="0" baseline="0" dirty="0" smtClean="0">
                <a:ln>
                  <a:noFill/>
                </a:ln>
                <a:effectLst/>
                <a:latin typeface="Times New Roman" pitchFamily="18" charset="0"/>
                <a:ea typeface="Times New Roman" pitchFamily="18" charset="0"/>
                <a:cs typeface="Times New Roman" pitchFamily="18" charset="0"/>
              </a:rPr>
              <a:t>2023 </a:t>
            </a:r>
            <a:r>
              <a:rPr lang="ro-RO" sz="2000" dirty="0">
                <a:latin typeface="Times New Roman" pitchFamily="18" charset="0"/>
                <a:ea typeface="Times New Roman" pitchFamily="18" charset="0"/>
                <a:cs typeface="Times New Roman" pitchFamily="18" charset="0"/>
              </a:rPr>
              <a:t>î</a:t>
            </a:r>
            <a:r>
              <a:rPr kumimoji="0" lang="ro-RO" sz="2000" b="0" i="0" u="none" strike="noStrike" cap="none" normalizeH="0" baseline="0" dirty="0" smtClean="0">
                <a:ln>
                  <a:noFill/>
                </a:ln>
                <a:effectLst/>
                <a:latin typeface="Times New Roman" pitchFamily="18" charset="0"/>
                <a:ea typeface="Times New Roman" pitchFamily="18" charset="0"/>
                <a:cs typeface="Times New Roman" pitchFamily="18" charset="0"/>
              </a:rPr>
              <a:t>nseamnă peste </a:t>
            </a:r>
            <a:r>
              <a:rPr kumimoji="0" lang="ro-RO" sz="2000" b="0" i="0" u="none" strike="noStrike" cap="none" normalizeH="0" baseline="0" dirty="0" smtClean="0">
                <a:ln>
                  <a:noFill/>
                </a:ln>
                <a:effectLst/>
                <a:latin typeface="Times New Roman" pitchFamily="18" charset="0"/>
                <a:ea typeface="Times New Roman" pitchFamily="18" charset="0"/>
                <a:cs typeface="Times New Roman" pitchFamily="18" charset="0"/>
              </a:rPr>
              <a:t>68 </a:t>
            </a:r>
            <a:r>
              <a:rPr kumimoji="0" lang="ro-RO" sz="2000" b="0" i="0" u="none" strike="noStrike" cap="none" normalizeH="0" baseline="0" dirty="0" smtClean="0">
                <a:ln>
                  <a:noFill/>
                </a:ln>
                <a:effectLst/>
                <a:latin typeface="Times New Roman" pitchFamily="18" charset="0"/>
                <a:ea typeface="Times New Roman" pitchFamily="18" charset="0"/>
                <a:cs typeface="Times New Roman" pitchFamily="18" charset="0"/>
              </a:rPr>
              <a:t>de ani de existență a  Liceului Teoretic „Decebal” .</a:t>
            </a:r>
          </a:p>
          <a:p>
            <a:pPr algn="just" eaLnBrk="0" fontAlgn="base" hangingPunct="0">
              <a:spcBef>
                <a:spcPct val="0"/>
              </a:spcBef>
              <a:spcAft>
                <a:spcPct val="0"/>
              </a:spcAft>
            </a:pPr>
            <a:r>
              <a:rPr lang="ro-RO" sz="2000" dirty="0" smtClean="0">
                <a:latin typeface="Times New Roman" panose="02020603050405020304" pitchFamily="18" charset="0"/>
                <a:ea typeface="Times New Roman" panose="02020603050405020304" pitchFamily="18" charset="0"/>
                <a:cs typeface="Times New Roman" panose="02020603050405020304" pitchFamily="18" charset="0"/>
              </a:rPr>
              <a:t>	În anul 1955, s-a înființat, ca o necesitate pentru pregătirea forței de muncă calificate, ,,Școala Profesională de Ucenici Construcții” din cadrul Ministerului de Construcții și al Materialelor de Construcții, București</a:t>
            </a:r>
            <a:r>
              <a:rPr kumimoji="0" lang="ro-RO" sz="20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pPr>
            <a:r>
              <a:rPr kumimoji="0" lang="ro-RO" sz="2000" b="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 	În anul 1971, </a:t>
            </a:r>
            <a:r>
              <a:rPr lang="ro-RO" sz="2000" dirty="0">
                <a:latin typeface="Times New Roman" panose="02020603050405020304" pitchFamily="18" charset="0"/>
                <a:cs typeface="Times New Roman" panose="02020603050405020304" pitchFamily="18" charset="0"/>
              </a:rPr>
              <a:t>când regimul comunist pune accent pe învăţământul tehnologic, </a:t>
            </a:r>
            <a:r>
              <a:rPr lang="ro-RO" sz="2000" dirty="0" smtClean="0">
                <a:latin typeface="Times New Roman" panose="02020603050405020304" pitchFamily="18" charset="0"/>
                <a:cs typeface="Times New Roman" panose="02020603050405020304" pitchFamily="18" charset="0"/>
              </a:rPr>
              <a:t>unitatea de învățământ </a:t>
            </a:r>
            <a:r>
              <a:rPr lang="ro-RO" sz="2000" dirty="0">
                <a:latin typeface="Times New Roman" panose="02020603050405020304" pitchFamily="18" charset="0"/>
                <a:cs typeface="Times New Roman" panose="02020603050405020304" pitchFamily="18" charset="0"/>
              </a:rPr>
              <a:t>a fost </a:t>
            </a:r>
            <a:r>
              <a:rPr lang="ro-RO" sz="2000" dirty="0" smtClean="0">
                <a:latin typeface="Times New Roman" panose="02020603050405020304" pitchFamily="18" charset="0"/>
                <a:cs typeface="Times New Roman" panose="02020603050405020304" pitchFamily="18" charset="0"/>
              </a:rPr>
              <a:t>transformată </a:t>
            </a:r>
            <a:r>
              <a:rPr lang="ro-RO" sz="2000" dirty="0">
                <a:latin typeface="Times New Roman" panose="02020603050405020304" pitchFamily="18" charset="0"/>
                <a:cs typeface="Times New Roman" panose="02020603050405020304" pitchFamily="18" charset="0"/>
              </a:rPr>
              <a:t>în Liceul Industrial </a:t>
            </a:r>
            <a:r>
              <a:rPr lang="ro-RO" sz="2000" dirty="0" smtClean="0">
                <a:latin typeface="Times New Roman" panose="02020603050405020304" pitchFamily="18" charset="0"/>
                <a:cs typeface="Times New Roman" panose="02020603050405020304" pitchFamily="18" charset="0"/>
              </a:rPr>
              <a:t>nr 18.</a:t>
            </a:r>
            <a:r>
              <a:rPr lang="vi-VN" sz="2000" dirty="0">
                <a:latin typeface="Times New Roman" panose="02020603050405020304" pitchFamily="18" charset="0"/>
                <a:cs typeface="Times New Roman" panose="02020603050405020304" pitchFamily="18" charset="0"/>
              </a:rPr>
              <a:t> </a:t>
            </a:r>
            <a:endParaRPr lang="ro-RO" sz="2000" dirty="0" smtClean="0">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ro-RO" sz="2000" dirty="0">
                <a:latin typeface="Times New Roman" panose="02020603050405020304" pitchFamily="18" charset="0"/>
                <a:cs typeface="Times New Roman" panose="02020603050405020304" pitchFamily="18" charset="0"/>
              </a:rPr>
              <a:t>	</a:t>
            </a:r>
            <a:r>
              <a:rPr lang="ro-RO" sz="2000" dirty="0" smtClean="0">
                <a:latin typeface="Times New Roman" panose="02020603050405020304" pitchFamily="18" charset="0"/>
                <a:cs typeface="Times New Roman" panose="02020603050405020304" pitchFamily="18" charset="0"/>
              </a:rPr>
              <a:t>Î</a:t>
            </a:r>
            <a:r>
              <a:rPr lang="vi-VN" sz="2000" dirty="0" smtClean="0">
                <a:latin typeface="Times New Roman" panose="02020603050405020304" pitchFamily="18" charset="0"/>
                <a:cs typeface="Times New Roman" panose="02020603050405020304" pitchFamily="18" charset="0"/>
              </a:rPr>
              <a:t>ncepând </a:t>
            </a:r>
            <a:r>
              <a:rPr lang="vi-VN" sz="2000" dirty="0">
                <a:latin typeface="Times New Roman" panose="02020603050405020304" pitchFamily="18" charset="0"/>
                <a:cs typeface="Times New Roman" panose="02020603050405020304" pitchFamily="18" charset="0"/>
              </a:rPr>
              <a:t>cu anul </a:t>
            </a:r>
            <a:r>
              <a:rPr lang="vi-VN" sz="2000" dirty="0" smtClean="0">
                <a:latin typeface="Times New Roman" panose="02020603050405020304" pitchFamily="18" charset="0"/>
                <a:cs typeface="Times New Roman" panose="02020603050405020304" pitchFamily="18" charset="0"/>
              </a:rPr>
              <a:t>199</a:t>
            </a:r>
            <a:r>
              <a:rPr lang="ro-RO" sz="2000" dirty="0" smtClean="0">
                <a:latin typeface="Times New Roman" panose="02020603050405020304" pitchFamily="18" charset="0"/>
                <a:cs typeface="Times New Roman" panose="02020603050405020304" pitchFamily="18" charset="0"/>
              </a:rPr>
              <a:t>0 devine</a:t>
            </a:r>
            <a:r>
              <a:rPr lang="ro-RO" sz="2000" dirty="0" smtClean="0">
                <a:latin typeface="Times New Roman" pitchFamily="18" charset="0"/>
                <a:ea typeface="Times New Roman" pitchFamily="18" charset="0"/>
                <a:cs typeface="Times New Roman" pitchFamily="18" charset="0"/>
              </a:rPr>
              <a:t> </a:t>
            </a:r>
            <a:r>
              <a:rPr lang="ro-RO" sz="2000" dirty="0">
                <a:latin typeface="Times New Roman" pitchFamily="18" charset="0"/>
                <a:ea typeface="Times New Roman" pitchFamily="18" charset="0"/>
                <a:cs typeface="Times New Roman" pitchFamily="18" charset="0"/>
              </a:rPr>
              <a:t>Liceul Teoretic „</a:t>
            </a:r>
            <a:r>
              <a:rPr lang="ro-RO" sz="2000" dirty="0" smtClean="0">
                <a:latin typeface="Times New Roman" pitchFamily="18" charset="0"/>
                <a:ea typeface="Times New Roman" pitchFamily="18" charset="0"/>
                <a:cs typeface="Times New Roman" pitchFamily="18" charset="0"/>
              </a:rPr>
              <a:t>Decebal” și </a:t>
            </a:r>
            <a:r>
              <a:rPr lang="vi-VN" sz="2000" dirty="0" smtClean="0">
                <a:latin typeface="Times New Roman" panose="02020603050405020304" pitchFamily="18" charset="0"/>
                <a:cs typeface="Times New Roman" panose="02020603050405020304" pitchFamily="18" charset="0"/>
              </a:rPr>
              <a:t>s</a:t>
            </a:r>
            <a:r>
              <a:rPr lang="ro-RO" sz="2000" dirty="0" smtClean="0">
                <a:latin typeface="Times New Roman" panose="02020603050405020304" pitchFamily="18" charset="0"/>
                <a:cs typeface="Times New Roman" panose="02020603050405020304" pitchFamily="18" charset="0"/>
              </a:rPr>
              <a:t>unt</a:t>
            </a:r>
            <a:r>
              <a:rPr lang="vi-VN" sz="2000" dirty="0" smtClean="0">
                <a:latin typeface="Times New Roman" panose="02020603050405020304" pitchFamily="18" charset="0"/>
                <a:cs typeface="Times New Roman" panose="02020603050405020304" pitchFamily="18" charset="0"/>
              </a:rPr>
              <a:t> înfiinţat</a:t>
            </a:r>
            <a:r>
              <a:rPr lang="ro-RO" sz="2000" dirty="0" smtClean="0">
                <a:latin typeface="Times New Roman" panose="02020603050405020304" pitchFamily="18" charset="0"/>
                <a:cs typeface="Times New Roman" panose="02020603050405020304" pitchFamily="18" charset="0"/>
              </a:rPr>
              <a:t>e</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clase </a:t>
            </a:r>
            <a:r>
              <a:rPr lang="vi-VN" sz="2000" dirty="0" smtClean="0">
                <a:latin typeface="Times New Roman" panose="02020603050405020304" pitchFamily="18" charset="0"/>
                <a:cs typeface="Times New Roman" panose="02020603050405020304" pitchFamily="18" charset="0"/>
              </a:rPr>
              <a:t>primare</a:t>
            </a:r>
            <a:r>
              <a:rPr lang="ro-RO"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şi </a:t>
            </a:r>
            <a:r>
              <a:rPr lang="vi-VN" sz="2000" dirty="0">
                <a:latin typeface="Times New Roman" panose="02020603050405020304" pitchFamily="18" charset="0"/>
                <a:cs typeface="Times New Roman" panose="02020603050405020304" pitchFamily="18" charset="0"/>
              </a:rPr>
              <a:t>clase </a:t>
            </a:r>
            <a:r>
              <a:rPr lang="vi-VN" sz="2000" dirty="0" smtClean="0">
                <a:latin typeface="Times New Roman" panose="02020603050405020304" pitchFamily="18" charset="0"/>
                <a:cs typeface="Times New Roman" panose="02020603050405020304" pitchFamily="18" charset="0"/>
              </a:rPr>
              <a:t>gimnaziale.</a:t>
            </a:r>
            <a:endParaRPr lang="vi-VN" sz="2000" dirty="0">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ro-RO"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Astfel</a:t>
            </a:r>
            <a:r>
              <a:rPr lang="vi-VN" sz="2000" dirty="0">
                <a:latin typeface="Times New Roman" panose="02020603050405020304" pitchFamily="18" charset="0"/>
                <a:cs typeface="Times New Roman" panose="02020603050405020304" pitchFamily="18" charset="0"/>
              </a:rPr>
              <a:t>, în cadrul liceului s-a realizat o continuitate a învăţământului, de la cel primar, la cel gimnazial şi liceal, crescând în mod semnificativ calitatea </a:t>
            </a:r>
            <a:r>
              <a:rPr lang="ro-RO" sz="2000" dirty="0" smtClean="0">
                <a:latin typeface="Times New Roman" panose="02020603050405020304" pitchFamily="18" charset="0"/>
                <a:cs typeface="Times New Roman" panose="02020603050405020304" pitchFamily="18" charset="0"/>
              </a:rPr>
              <a:t>instruirii</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şi diversificând opţiunile şcolare ale elevilor.</a:t>
            </a:r>
            <a:endParaRPr lang="ro-RO" sz="2000" dirty="0" smtClean="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o-RO" sz="2000" b="0" i="0" u="none" strike="noStrike" cap="none" normalizeH="0" baseline="0" dirty="0" smtClean="0">
              <a:ln>
                <a:noFill/>
              </a:ln>
              <a:solidFill>
                <a:schemeClr val="accent1">
                  <a:lumMod val="50000"/>
                </a:schemeClr>
              </a:solidFill>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undal"/>
          <p:cNvPicPr>
            <a:picLocks noChangeAspect="1" noChangeArrowheads="1"/>
          </p:cNvPicPr>
          <p:nvPr/>
        </p:nvPicPr>
        <p:blipFill>
          <a:blip r:embed="rId2" cstate="print">
            <a:lum contrast="-12000"/>
          </a:blip>
          <a:srcRect/>
          <a:stretch>
            <a:fillRect/>
          </a:stretch>
        </p:blipFill>
        <p:spPr bwMode="auto">
          <a:xfrm>
            <a:off x="395536" y="333374"/>
            <a:ext cx="8352927" cy="6048375"/>
          </a:xfrm>
          <a:prstGeom prst="rect">
            <a:avLst/>
          </a:prstGeom>
          <a:noFill/>
          <a:ln w="9525">
            <a:noFill/>
            <a:miter lim="800000"/>
            <a:headEnd/>
            <a:tailEnd/>
          </a:ln>
        </p:spPr>
      </p:pic>
      <p:sp>
        <p:nvSpPr>
          <p:cNvPr id="19457" name="Rectangle 1"/>
          <p:cNvSpPr>
            <a:spLocks noChangeArrowheads="1"/>
          </p:cNvSpPr>
          <p:nvPr/>
        </p:nvSpPr>
        <p:spPr bwMode="auto">
          <a:xfrm rot="10800000" flipV="1">
            <a:off x="323528" y="2290802"/>
            <a:ext cx="851567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338262" lvl="6" eaLnBrk="0" fontAlgn="base" hangingPunct="0">
              <a:spcBef>
                <a:spcPct val="0"/>
              </a:spcBef>
              <a:spcAft>
                <a:spcPct val="0"/>
              </a:spcAft>
            </a:pPr>
            <a:r>
              <a:rPr kumimoji="0" lang="ro-RO" sz="1600" b="1" i="0" u="none" strike="noStrike" normalizeH="0" baseline="0" dirty="0" smtClean="0">
                <a:ln w="11430"/>
                <a:latin typeface="Times New Roman" pitchFamily="18" charset="0"/>
                <a:ea typeface="Calibri" pitchFamily="34" charset="0"/>
                <a:cs typeface="Times New Roman" pitchFamily="18" charset="0"/>
              </a:rPr>
              <a:t>Învățământ liceal zi: </a:t>
            </a:r>
            <a:r>
              <a:rPr kumimoji="0" lang="ro-RO" sz="1600" b="1" i="0" u="none" strike="noStrike" normalizeH="0" baseline="0" dirty="0" smtClean="0">
                <a:ln w="11430"/>
                <a:latin typeface="Times New Roman" pitchFamily="18" charset="0"/>
                <a:ea typeface="Calibri" pitchFamily="34" charset="0"/>
                <a:cs typeface="Times New Roman" pitchFamily="18" charset="0"/>
              </a:rPr>
              <a:t>7clase </a:t>
            </a:r>
            <a:r>
              <a:rPr kumimoji="0" lang="ro-RO" sz="1600" b="1" i="0" u="none" strike="noStrike" normalizeH="0" baseline="0" dirty="0" smtClean="0">
                <a:ln w="11430"/>
                <a:latin typeface="Times New Roman" pitchFamily="18" charset="0"/>
                <a:ea typeface="Calibri" pitchFamily="34" charset="0"/>
                <a:cs typeface="Times New Roman" pitchFamily="18" charset="0"/>
              </a:rPr>
              <a:t>a IX-a: </a:t>
            </a:r>
            <a:endParaRPr kumimoji="0" lang="ro-RO" sz="1600" b="1" i="0" u="none" strike="noStrike" normalizeH="0" baseline="0" dirty="0" smtClean="0">
              <a:ln w="11430"/>
              <a:latin typeface="Times New Roman" pitchFamily="18" charset="0"/>
              <a:cs typeface="Times New Roman" pitchFamily="18" charset="0"/>
            </a:endParaRPr>
          </a:p>
          <a:p>
            <a:pPr marL="1431925" lvl="8" indent="-93663" eaLnBrk="0" fontAlgn="base" hangingPunct="0">
              <a:spcBef>
                <a:spcPct val="0"/>
              </a:spcBef>
              <a:spcAft>
                <a:spcPct val="0"/>
              </a:spcAft>
              <a:buClr>
                <a:srgbClr val="C00000"/>
              </a:buClr>
              <a:buFont typeface="Wingdings" pitchFamily="2" charset="2"/>
              <a:buChar char="§"/>
            </a:pPr>
            <a:r>
              <a:rPr lang="ro-RO" sz="1600" b="1" dirty="0" smtClean="0">
                <a:ln w="11430"/>
                <a:latin typeface="Times New Roman" pitchFamily="18" charset="0"/>
                <a:ea typeface="Calibri" pitchFamily="34" charset="0"/>
                <a:cs typeface="Times New Roman" pitchFamily="18" charset="0"/>
              </a:rPr>
              <a:t> </a:t>
            </a:r>
            <a:r>
              <a:rPr lang="en-US" sz="1600" b="1" dirty="0" smtClean="0">
                <a:ln w="11430"/>
                <a:latin typeface="Times New Roman" pitchFamily="18" charset="0"/>
                <a:ea typeface="Calibri" pitchFamily="34" charset="0"/>
                <a:cs typeface="Times New Roman" pitchFamily="18" charset="0"/>
              </a:rPr>
              <a:t>3</a:t>
            </a:r>
            <a:r>
              <a:rPr kumimoji="0" lang="ro-RO" sz="1600" b="1" i="0" u="none" strike="noStrike" normalizeH="0" baseline="0" dirty="0" smtClean="0">
                <a:ln w="11430"/>
                <a:latin typeface="Times New Roman" pitchFamily="18" charset="0"/>
                <a:ea typeface="Calibri" pitchFamily="34" charset="0"/>
                <a:cs typeface="Times New Roman" pitchFamily="18" charset="0"/>
              </a:rPr>
              <a:t> clase științe sociale</a:t>
            </a:r>
            <a:endParaRPr kumimoji="0" lang="ro-RO" sz="1600" b="1" i="0" u="none" strike="noStrike" normalizeH="0" baseline="0" dirty="0" smtClean="0">
              <a:ln w="11430"/>
              <a:latin typeface="Times New Roman" pitchFamily="18" charset="0"/>
              <a:cs typeface="Times New Roman" pitchFamily="18" charset="0"/>
            </a:endParaRPr>
          </a:p>
          <a:p>
            <a:pPr marL="1431925" lvl="8" indent="-93663" eaLnBrk="0" fontAlgn="base" hangingPunct="0">
              <a:spcBef>
                <a:spcPct val="0"/>
              </a:spcBef>
              <a:spcAft>
                <a:spcPct val="0"/>
              </a:spcAft>
              <a:buClr>
                <a:srgbClr val="C00000"/>
              </a:buClr>
              <a:buFont typeface="Wingdings" pitchFamily="2" charset="2"/>
              <a:buChar char="§"/>
            </a:pPr>
            <a:r>
              <a:rPr lang="ro-RO" sz="1600" b="1" dirty="0" smtClean="0">
                <a:ln w="11430"/>
                <a:latin typeface="Times New Roman" pitchFamily="18" charset="0"/>
                <a:ea typeface="Calibri" pitchFamily="34" charset="0"/>
                <a:cs typeface="Times New Roman" pitchFamily="18" charset="0"/>
              </a:rPr>
              <a:t> </a:t>
            </a:r>
            <a:r>
              <a:rPr lang="ro-RO" sz="1600" b="1" dirty="0" smtClean="0">
                <a:ln w="11430"/>
                <a:latin typeface="Times New Roman" pitchFamily="18" charset="0"/>
                <a:ea typeface="Calibri" pitchFamily="34" charset="0"/>
                <a:cs typeface="Times New Roman" pitchFamily="18" charset="0"/>
              </a:rPr>
              <a:t>3</a:t>
            </a:r>
            <a:r>
              <a:rPr kumimoji="0" lang="ro-RO" sz="1600" b="1" i="0" u="none" strike="noStrike" normalizeH="0" baseline="0" dirty="0" smtClean="0">
                <a:ln w="11430"/>
                <a:latin typeface="Times New Roman" pitchFamily="18" charset="0"/>
                <a:ea typeface="Calibri" pitchFamily="34" charset="0"/>
                <a:cs typeface="Times New Roman" pitchFamily="18" charset="0"/>
              </a:rPr>
              <a:t> clase </a:t>
            </a:r>
            <a:r>
              <a:rPr kumimoji="0" lang="ro-RO" sz="1600" b="1" i="0" u="none" strike="noStrike" normalizeH="0" baseline="0" dirty="0" smtClean="0">
                <a:ln w="11430"/>
                <a:latin typeface="Times New Roman" pitchFamily="18" charset="0"/>
                <a:ea typeface="Calibri" pitchFamily="34" charset="0"/>
                <a:cs typeface="Times New Roman" pitchFamily="18" charset="0"/>
              </a:rPr>
              <a:t>filologie</a:t>
            </a:r>
          </a:p>
          <a:p>
            <a:pPr marL="1431925" lvl="8" indent="-93663" eaLnBrk="0" fontAlgn="base" hangingPunct="0">
              <a:spcBef>
                <a:spcPct val="0"/>
              </a:spcBef>
              <a:spcAft>
                <a:spcPct val="0"/>
              </a:spcAft>
              <a:buClr>
                <a:srgbClr val="C00000"/>
              </a:buClr>
              <a:buFont typeface="Wingdings" pitchFamily="2" charset="2"/>
              <a:buChar char="§"/>
            </a:pPr>
            <a:r>
              <a:rPr kumimoji="0" lang="ro-RO" sz="1600" b="1" i="0" u="none" strike="noStrike" normalizeH="0" baseline="0" dirty="0" smtClean="0">
                <a:ln w="11430"/>
                <a:latin typeface="Times New Roman" pitchFamily="18" charset="0"/>
                <a:ea typeface="Calibri" pitchFamily="34" charset="0"/>
                <a:cs typeface="Times New Roman" pitchFamily="18" charset="0"/>
              </a:rPr>
              <a:t> 1 </a:t>
            </a:r>
            <a:r>
              <a:rPr kumimoji="0" lang="ro-RO" sz="1600" b="1" i="0" u="none" strike="noStrike" normalizeH="0" baseline="0" dirty="0" smtClean="0">
                <a:ln w="11430"/>
                <a:latin typeface="Times New Roman" pitchFamily="18" charset="0"/>
                <a:ea typeface="Calibri" pitchFamily="34" charset="0"/>
                <a:cs typeface="Times New Roman" pitchFamily="18" charset="0"/>
              </a:rPr>
              <a:t>clasă matematică-informatică</a:t>
            </a:r>
            <a:endParaRPr kumimoji="0" lang="ro-RO" sz="1600" b="1" i="0" u="none" strike="noStrike" normalizeH="0" baseline="0" dirty="0" smtClean="0">
              <a:ln w="11430"/>
              <a:latin typeface="Times New Roman" pitchFamily="18" charset="0"/>
              <a:cs typeface="Times New Roman" pitchFamily="18" charset="0"/>
            </a:endParaRPr>
          </a:p>
          <a:p>
            <a:pPr lvl="5" eaLnBrk="0" fontAlgn="base" hangingPunct="0">
              <a:spcBef>
                <a:spcPct val="0"/>
              </a:spcBef>
              <a:spcAft>
                <a:spcPct val="0"/>
              </a:spcAft>
              <a:buFontTx/>
              <a:buChar char="•"/>
            </a:pPr>
            <a:endParaRPr kumimoji="0" lang="ro-RO" sz="1600" b="1" i="0" u="none" strike="noStrike" normalizeH="0" baseline="0" dirty="0" smtClean="0">
              <a:ln w="11430"/>
              <a:latin typeface="Times New Roman" pitchFamily="18" charset="0"/>
              <a:ea typeface="Calibri" pitchFamily="34" charset="0"/>
              <a:cs typeface="Times New Roman" pitchFamily="18" charset="0"/>
            </a:endParaRPr>
          </a:p>
          <a:p>
            <a:pPr marL="1338263" lvl="5" eaLnBrk="0" fontAlgn="base" hangingPunct="0">
              <a:spcBef>
                <a:spcPct val="0"/>
              </a:spcBef>
              <a:spcAft>
                <a:spcPct val="0"/>
              </a:spcAft>
              <a:buClr>
                <a:srgbClr val="C00000"/>
              </a:buClr>
              <a:buFont typeface="Wingdings" pitchFamily="2" charset="2"/>
              <a:buChar char="§"/>
            </a:pPr>
            <a:r>
              <a:rPr kumimoji="0" lang="ro-RO" sz="1600" b="1" i="0" u="none" strike="noStrike" normalizeH="0" baseline="0" dirty="0" smtClean="0">
                <a:ln w="11430"/>
                <a:latin typeface="Times New Roman" pitchFamily="18" charset="0"/>
                <a:ea typeface="Calibri" pitchFamily="34" charset="0"/>
                <a:cs typeface="Times New Roman" pitchFamily="18" charset="0"/>
              </a:rPr>
              <a:t>Învățământ primar</a:t>
            </a:r>
            <a:r>
              <a:rPr kumimoji="0" lang="en-US" sz="1600" b="1" i="0" u="none" strike="noStrike" normalizeH="0" baseline="0" dirty="0" smtClean="0">
                <a:ln w="11430"/>
                <a:latin typeface="Times New Roman" pitchFamily="18" charset="0"/>
                <a:ea typeface="Calibri" pitchFamily="34" charset="0"/>
                <a:cs typeface="Times New Roman" pitchFamily="18" charset="0"/>
              </a:rPr>
              <a:t> </a:t>
            </a:r>
            <a:endParaRPr kumimoji="0" lang="ro-RO" sz="1600" b="1" i="0" u="none" strike="noStrike" normalizeH="0" baseline="0" dirty="0" smtClean="0">
              <a:ln w="11430"/>
              <a:latin typeface="Times New Roman" pitchFamily="18" charset="0"/>
              <a:cs typeface="Times New Roman" pitchFamily="18" charset="0"/>
            </a:endParaRPr>
          </a:p>
          <a:p>
            <a:pPr marL="1338263" lvl="5" eaLnBrk="0" fontAlgn="base" hangingPunct="0">
              <a:spcBef>
                <a:spcPct val="0"/>
              </a:spcBef>
              <a:spcAft>
                <a:spcPct val="0"/>
              </a:spcAft>
              <a:buClr>
                <a:srgbClr val="C00000"/>
              </a:buClr>
              <a:buFont typeface="Wingdings" pitchFamily="2" charset="2"/>
              <a:buChar char="§"/>
            </a:pPr>
            <a:r>
              <a:rPr kumimoji="0" lang="ro-RO" sz="1600" b="1" i="0" u="none" strike="noStrike" normalizeH="0" baseline="0" dirty="0" smtClean="0">
                <a:ln w="11430"/>
                <a:latin typeface="Times New Roman" pitchFamily="18" charset="0"/>
                <a:ea typeface="Calibri" pitchFamily="34" charset="0"/>
                <a:cs typeface="Times New Roman" pitchFamily="18" charset="0"/>
              </a:rPr>
              <a:t>Învățământ gimnazial zi</a:t>
            </a:r>
            <a:endParaRPr kumimoji="0" lang="ro-RO" sz="1600" b="1" i="0" u="none" strike="noStrike" normalizeH="0" baseline="0" dirty="0" smtClean="0">
              <a:ln w="11430"/>
              <a:latin typeface="Times New Roman" pitchFamily="18" charset="0"/>
              <a:cs typeface="Times New Roman" pitchFamily="18" charset="0"/>
            </a:endParaRPr>
          </a:p>
          <a:p>
            <a:pPr marL="1338263" lvl="5" eaLnBrk="0" fontAlgn="base" hangingPunct="0">
              <a:spcBef>
                <a:spcPct val="0"/>
              </a:spcBef>
              <a:spcAft>
                <a:spcPct val="0"/>
              </a:spcAft>
              <a:buClr>
                <a:srgbClr val="C00000"/>
              </a:buClr>
              <a:buFont typeface="Wingdings" pitchFamily="2" charset="2"/>
              <a:buChar char="§"/>
            </a:pPr>
            <a:r>
              <a:rPr kumimoji="0" lang="ro-RO" sz="1600" b="1" i="0" u="none" strike="noStrike" normalizeH="0" baseline="0" dirty="0" smtClean="0">
                <a:ln w="11430"/>
                <a:latin typeface="Times New Roman" pitchFamily="18" charset="0"/>
                <a:ea typeface="Calibri" pitchFamily="34" charset="0"/>
                <a:cs typeface="Times New Roman" pitchFamily="18" charset="0"/>
              </a:rPr>
              <a:t>Învățământ gimnazial cu frecvență redusă (clasele V-VIII)</a:t>
            </a:r>
            <a:endParaRPr kumimoji="0" lang="ro-RO" sz="1600" b="1" i="0" u="none" strike="noStrike" normalizeH="0" baseline="0" dirty="0" smtClean="0">
              <a:ln w="11430"/>
              <a:latin typeface="Times New Roman" pitchFamily="18" charset="0"/>
              <a:cs typeface="Times New Roman" pitchFamily="18" charset="0"/>
            </a:endParaRPr>
          </a:p>
          <a:p>
            <a:pPr marL="1338263" lvl="5" eaLnBrk="0" fontAlgn="base" hangingPunct="0">
              <a:spcBef>
                <a:spcPct val="0"/>
              </a:spcBef>
              <a:spcAft>
                <a:spcPct val="0"/>
              </a:spcAft>
              <a:buClr>
                <a:srgbClr val="C00000"/>
              </a:buClr>
              <a:buFont typeface="Wingdings" pitchFamily="2" charset="2"/>
              <a:buChar char="§"/>
            </a:pPr>
            <a:r>
              <a:rPr kumimoji="0" lang="ro-RO" sz="1600" b="1" i="0" u="none" strike="noStrike" normalizeH="0" baseline="0" dirty="0" smtClean="0">
                <a:ln w="11430"/>
                <a:latin typeface="Times New Roman" pitchFamily="18" charset="0"/>
                <a:ea typeface="Calibri" pitchFamily="34" charset="0"/>
                <a:cs typeface="Times New Roman" pitchFamily="18" charset="0"/>
              </a:rPr>
              <a:t>Învățământ liceal cu frecvență redusă: 2 clase a IX-a științe sociale </a:t>
            </a:r>
            <a:endParaRPr kumimoji="0" lang="ro-RO" sz="1600" b="1" i="0" u="none" strike="noStrike" normalizeH="0" baseline="0" dirty="0" smtClean="0">
              <a:ln w="11430"/>
              <a:latin typeface="Times New Roman" pitchFamily="18" charset="0"/>
              <a:cs typeface="Times New Roman" pitchFamily="18" charset="0"/>
            </a:endParaRPr>
          </a:p>
        </p:txBody>
      </p:sp>
      <p:sp>
        <p:nvSpPr>
          <p:cNvPr id="4" name="Rectangle 3"/>
          <p:cNvSpPr/>
          <p:nvPr/>
        </p:nvSpPr>
        <p:spPr>
          <a:xfrm>
            <a:off x="304800" y="914401"/>
            <a:ext cx="8534400"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o-RO" sz="2400" b="1" dirty="0">
                <a:solidFill>
                  <a:srgbClr val="C00000"/>
                </a:solidFill>
                <a:latin typeface="Algerian" pitchFamily="82" charset="0"/>
                <a:ea typeface="Calibri" pitchFamily="34" charset="0"/>
                <a:cs typeface="Times New Roman" pitchFamily="18" charset="0"/>
              </a:rPr>
              <a:t>Oferta educaȚionalĂ </a:t>
            </a:r>
          </a:p>
          <a:p>
            <a:pPr marL="0" marR="0" lvl="0" indent="0" algn="ctr" defTabSz="914400" rtl="0" eaLnBrk="1" fontAlgn="base" latinLnBrk="0" hangingPunct="1">
              <a:lnSpc>
                <a:spcPct val="100000"/>
              </a:lnSpc>
              <a:spcBef>
                <a:spcPct val="0"/>
              </a:spcBef>
              <a:spcAft>
                <a:spcPct val="0"/>
              </a:spcAft>
              <a:buClrTx/>
              <a:buSzTx/>
              <a:buFontTx/>
              <a:buNone/>
              <a:tabLst/>
            </a:pPr>
            <a:r>
              <a:rPr lang="ro-RO" sz="2400" b="1" dirty="0">
                <a:solidFill>
                  <a:srgbClr val="C00000"/>
                </a:solidFill>
                <a:latin typeface="Algerian" pitchFamily="82" charset="0"/>
                <a:ea typeface="Calibri" pitchFamily="34" charset="0"/>
                <a:cs typeface="Times New Roman" pitchFamily="18" charset="0"/>
              </a:rPr>
              <a:t>pentru anul Școlar </a:t>
            </a:r>
            <a:r>
              <a:rPr lang="ro-RO" sz="2400" b="1" dirty="0" smtClean="0">
                <a:solidFill>
                  <a:srgbClr val="C00000"/>
                </a:solidFill>
                <a:latin typeface="Algerian" pitchFamily="82" charset="0"/>
                <a:ea typeface="Calibri" pitchFamily="34" charset="0"/>
                <a:cs typeface="Times New Roman" pitchFamily="18" charset="0"/>
              </a:rPr>
              <a:t>2023-2024</a:t>
            </a:r>
            <a:endParaRPr lang="en-US" sz="2400" b="1" dirty="0">
              <a:solidFill>
                <a:srgbClr val="C00000"/>
              </a:solidFill>
              <a:latin typeface="Algerian" pitchFamily="82" charset="0"/>
              <a:ea typeface="Calibri" pitchFamily="34" charset="0"/>
              <a:cs typeface="Times New Roman" pitchFamily="18" charset="0"/>
            </a:endParaRPr>
          </a:p>
        </p:txBody>
      </p:sp>
    </p:spTree>
    <p:extLst>
      <p:ext uri="{BB962C8B-B14F-4D97-AF65-F5344CB8AC3E}">
        <p14:creationId xmlns:p14="http://schemas.microsoft.com/office/powerpoint/2010/main" val="336861900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undal"/>
          <p:cNvPicPr>
            <a:picLocks noChangeAspect="1" noChangeArrowheads="1"/>
          </p:cNvPicPr>
          <p:nvPr/>
        </p:nvPicPr>
        <p:blipFill>
          <a:blip r:embed="rId3" cstate="print">
            <a:lum contrast="-12000"/>
          </a:blip>
          <a:srcRect/>
          <a:stretch>
            <a:fillRect/>
          </a:stretch>
        </p:blipFill>
        <p:spPr bwMode="auto">
          <a:xfrm>
            <a:off x="395536" y="333374"/>
            <a:ext cx="8352927" cy="6048375"/>
          </a:xfrm>
          <a:prstGeom prst="rect">
            <a:avLst/>
          </a:prstGeom>
          <a:noFill/>
          <a:ln w="9525">
            <a:noFill/>
            <a:miter lim="800000"/>
            <a:headEnd/>
            <a:tailEnd/>
          </a:ln>
        </p:spPr>
      </p:pic>
      <p:sp>
        <p:nvSpPr>
          <p:cNvPr id="3" name="Dreptunghi 2"/>
          <p:cNvSpPr/>
          <p:nvPr/>
        </p:nvSpPr>
        <p:spPr>
          <a:xfrm>
            <a:off x="457200" y="1774701"/>
            <a:ext cx="8229600" cy="3739485"/>
          </a:xfrm>
          <a:prstGeom prst="rect">
            <a:avLst/>
          </a:prstGeom>
        </p:spPr>
        <p:txBody>
          <a:bodyPr wrap="square">
            <a:spAutoFit/>
          </a:bodyPr>
          <a:lstStyle/>
          <a:p>
            <a:pPr lvl="0" algn="ctr" fontAlgn="base">
              <a:spcBef>
                <a:spcPct val="0"/>
              </a:spcBef>
              <a:spcAft>
                <a:spcPct val="0"/>
              </a:spcAft>
            </a:pPr>
            <a:r>
              <a:rPr lang="ro-RO" sz="2800" b="1" dirty="0">
                <a:solidFill>
                  <a:srgbClr val="C00000"/>
                </a:solidFill>
                <a:latin typeface="Algerian" pitchFamily="82" charset="0"/>
                <a:ea typeface="Times New Roman" pitchFamily="18" charset="0"/>
                <a:cs typeface="Arial" pitchFamily="34" charset="0"/>
              </a:rPr>
              <a:t>Resurse umane:</a:t>
            </a:r>
          </a:p>
          <a:p>
            <a:pPr lvl="0" algn="ctr" fontAlgn="base">
              <a:spcBef>
                <a:spcPct val="0"/>
              </a:spcBef>
              <a:spcAft>
                <a:spcPct val="0"/>
              </a:spcAft>
            </a:pPr>
            <a:endParaRPr lang="ro-RO" sz="2000" b="1" dirty="0">
              <a:solidFill>
                <a:srgbClr val="000000"/>
              </a:solidFill>
              <a:latin typeface="Algerian" pitchFamily="82" charset="0"/>
              <a:ea typeface="Times New Roman" pitchFamily="18" charset="0"/>
              <a:cs typeface="Arial" pitchFamily="34" charset="0"/>
            </a:endParaRPr>
          </a:p>
          <a:p>
            <a:pPr lvl="0" algn="just" fontAlgn="base">
              <a:spcBef>
                <a:spcPct val="0"/>
              </a:spcBef>
              <a:spcAft>
                <a:spcPct val="0"/>
              </a:spcAft>
            </a:pPr>
            <a:r>
              <a:rPr lang="ro-RO" sz="2000" dirty="0">
                <a:solidFill>
                  <a:prstClr val="black"/>
                </a:solidFill>
                <a:latin typeface="Times New Roman" panose="02020603050405020304" pitchFamily="18" charset="0"/>
                <a:cs typeface="Times New Roman" panose="02020603050405020304" pitchFamily="18" charset="0"/>
              </a:rPr>
              <a:t>Actualmente, cei 1276 de elevi ai liceului beneficiază de un învăţământ de calitate, fiind îndrumaţi de un colectiv de 66 de c</a:t>
            </a:r>
            <a:r>
              <a:rPr lang="it-IT" sz="2000" dirty="0">
                <a:solidFill>
                  <a:prstClr val="black"/>
                </a:solidFill>
                <a:latin typeface="Times New Roman" pitchFamily="18" charset="0"/>
                <a:ea typeface="Calibri" pitchFamily="34" charset="0"/>
                <a:cs typeface="Times New Roman" pitchFamily="18" charset="0"/>
              </a:rPr>
              <a:t>adre didactice </a:t>
            </a:r>
            <a:r>
              <a:rPr lang="ro-RO" sz="2000" dirty="0" smtClean="0">
                <a:solidFill>
                  <a:prstClr val="black"/>
                </a:solidFill>
                <a:latin typeface="Times New Roman" pitchFamily="18" charset="0"/>
                <a:ea typeface="Calibri" pitchFamily="34" charset="0"/>
                <a:cs typeface="Times New Roman" pitchFamily="18" charset="0"/>
              </a:rPr>
              <a:t>calificate, din </a:t>
            </a:r>
            <a:r>
              <a:rPr lang="ro-RO" sz="2000" dirty="0">
                <a:solidFill>
                  <a:prstClr val="black"/>
                </a:solidFill>
                <a:latin typeface="Times New Roman" pitchFamily="18" charset="0"/>
                <a:ea typeface="Calibri" pitchFamily="34" charset="0"/>
                <a:cs typeface="Times New Roman" pitchFamily="18" charset="0"/>
              </a:rPr>
              <a:t>care:</a:t>
            </a:r>
          </a:p>
          <a:p>
            <a:pPr marL="914400" lvl="0" fontAlgn="base">
              <a:spcBef>
                <a:spcPct val="0"/>
              </a:spcBef>
              <a:spcAft>
                <a:spcPct val="0"/>
              </a:spcAft>
              <a:buClr>
                <a:srgbClr val="C00000"/>
              </a:buClr>
              <a:buFont typeface="Wingdings" pitchFamily="2" charset="2"/>
              <a:buChar char="§"/>
            </a:pPr>
            <a:r>
              <a:rPr lang="ro-RO" sz="2000" dirty="0" smtClean="0">
                <a:solidFill>
                  <a:prstClr val="black"/>
                </a:solidFill>
                <a:latin typeface="Times New Roman" pitchFamily="18" charset="0"/>
                <a:ea typeface="Calibri" pitchFamily="34" charset="0"/>
                <a:cs typeface="Times New Roman" pitchFamily="18" charset="0"/>
              </a:rPr>
              <a:t>46</a:t>
            </a:r>
            <a:r>
              <a:rPr lang="vi-VN" sz="2000" dirty="0" smtClean="0">
                <a:solidFill>
                  <a:prstClr val="black"/>
                </a:solidFill>
                <a:latin typeface="Times New Roman" pitchFamily="18" charset="0"/>
                <a:ea typeface="Calibri" pitchFamily="34" charset="0"/>
                <a:cs typeface="Times New Roman" pitchFamily="18" charset="0"/>
              </a:rPr>
              <a:t> </a:t>
            </a:r>
            <a:r>
              <a:rPr lang="vi-VN" sz="2000" dirty="0">
                <a:solidFill>
                  <a:prstClr val="black"/>
                </a:solidFill>
                <a:latin typeface="Times New Roman" pitchFamily="18" charset="0"/>
                <a:ea typeface="Calibri" pitchFamily="34" charset="0"/>
                <a:cs typeface="Times New Roman" pitchFamily="18" charset="0"/>
              </a:rPr>
              <a:t>titulari, aproximativ</a:t>
            </a:r>
            <a:r>
              <a:rPr lang="ro-RO" sz="2000" dirty="0">
                <a:solidFill>
                  <a:prstClr val="black"/>
                </a:solidFill>
                <a:latin typeface="Times New Roman" pitchFamily="18" charset="0"/>
                <a:ea typeface="Calibri" pitchFamily="34" charset="0"/>
                <a:cs typeface="Times New Roman" pitchFamily="18" charset="0"/>
              </a:rPr>
              <a:t> </a:t>
            </a:r>
            <a:r>
              <a:rPr lang="vi-VN" sz="2000" dirty="0">
                <a:solidFill>
                  <a:prstClr val="black"/>
                </a:solidFill>
                <a:latin typeface="Times New Roman" pitchFamily="18" charset="0"/>
                <a:ea typeface="Calibri" pitchFamily="34" charset="0"/>
                <a:cs typeface="Times New Roman" pitchFamily="18" charset="0"/>
              </a:rPr>
              <a:t>30% sunt metodiști, formatori</a:t>
            </a:r>
            <a:r>
              <a:rPr lang="vi-VN" sz="2000" dirty="0" smtClean="0">
                <a:solidFill>
                  <a:prstClr val="black"/>
                </a:solidFill>
                <a:latin typeface="Times New Roman" pitchFamily="18" charset="0"/>
                <a:ea typeface="Calibri" pitchFamily="34" charset="0"/>
                <a:cs typeface="Times New Roman" pitchFamily="18" charset="0"/>
              </a:rPr>
              <a:t>,</a:t>
            </a:r>
            <a:r>
              <a:rPr lang="ro-RO" sz="2000" dirty="0" smtClean="0">
                <a:solidFill>
                  <a:prstClr val="black"/>
                </a:solidFill>
                <a:latin typeface="Times New Roman" pitchFamily="18" charset="0"/>
                <a:ea typeface="Calibri" pitchFamily="34" charset="0"/>
                <a:cs typeface="Times New Roman" pitchFamily="18" charset="0"/>
              </a:rPr>
              <a:t> </a:t>
            </a:r>
            <a:r>
              <a:rPr lang="vi-VN" sz="2000" dirty="0" smtClean="0">
                <a:solidFill>
                  <a:prstClr val="black"/>
                </a:solidFill>
                <a:latin typeface="Times New Roman" pitchFamily="18" charset="0"/>
                <a:ea typeface="Calibri" pitchFamily="34" charset="0"/>
                <a:cs typeface="Times New Roman" pitchFamily="18" charset="0"/>
              </a:rPr>
              <a:t>îndrumători </a:t>
            </a:r>
            <a:r>
              <a:rPr lang="vi-VN" sz="2000" dirty="0">
                <a:solidFill>
                  <a:prstClr val="black"/>
                </a:solidFill>
                <a:latin typeface="Times New Roman" pitchFamily="18" charset="0"/>
                <a:ea typeface="Calibri" pitchFamily="34" charset="0"/>
                <a:cs typeface="Times New Roman" pitchFamily="18" charset="0"/>
              </a:rPr>
              <a:t>în practică </a:t>
            </a:r>
            <a:r>
              <a:rPr lang="vi-VN" sz="2000" dirty="0" smtClean="0">
                <a:solidFill>
                  <a:prstClr val="black"/>
                </a:solidFill>
                <a:latin typeface="Times New Roman" pitchFamily="18" charset="0"/>
                <a:ea typeface="Calibri" pitchFamily="34" charset="0"/>
                <a:cs typeface="Times New Roman" pitchFamily="18" charset="0"/>
              </a:rPr>
              <a:t>pedagogică,</a:t>
            </a:r>
            <a:endParaRPr lang="ro-RO" sz="2000" dirty="0" smtClean="0">
              <a:solidFill>
                <a:prstClr val="black"/>
              </a:solidFill>
              <a:latin typeface="Times New Roman" pitchFamily="18" charset="0"/>
              <a:ea typeface="Calibri" pitchFamily="34" charset="0"/>
              <a:cs typeface="Times New Roman" pitchFamily="18" charset="0"/>
            </a:endParaRPr>
          </a:p>
          <a:p>
            <a:pPr marL="914400" lvl="0" fontAlgn="base">
              <a:spcBef>
                <a:spcPct val="0"/>
              </a:spcBef>
              <a:spcAft>
                <a:spcPct val="0"/>
              </a:spcAft>
              <a:buClr>
                <a:srgbClr val="C00000"/>
              </a:buClr>
              <a:buFont typeface="Wingdings" pitchFamily="2" charset="2"/>
              <a:buChar char="§"/>
            </a:pPr>
            <a:r>
              <a:rPr lang="ro-RO" sz="2000" dirty="0" smtClean="0">
                <a:solidFill>
                  <a:prstClr val="black"/>
                </a:solidFill>
                <a:latin typeface="Times New Roman" pitchFamily="18" charset="0"/>
                <a:ea typeface="Calibri" pitchFamily="34" charset="0"/>
                <a:cs typeface="Times New Roman" pitchFamily="18" charset="0"/>
              </a:rPr>
              <a:t>7</a:t>
            </a:r>
            <a:r>
              <a:rPr lang="vi-VN" sz="2000" dirty="0" smtClean="0">
                <a:solidFill>
                  <a:prstClr val="black"/>
                </a:solidFill>
                <a:latin typeface="Times New Roman" pitchFamily="18" charset="0"/>
                <a:ea typeface="Calibri" pitchFamily="34" charset="0"/>
                <a:cs typeface="Times New Roman" pitchFamily="18" charset="0"/>
              </a:rPr>
              <a:t> </a:t>
            </a:r>
            <a:r>
              <a:rPr lang="vi-VN" sz="2000" dirty="0">
                <a:solidFill>
                  <a:prstClr val="black"/>
                </a:solidFill>
                <a:latin typeface="Times New Roman" pitchFamily="18" charset="0"/>
                <a:ea typeface="Calibri" pitchFamily="34" charset="0"/>
                <a:cs typeface="Times New Roman" pitchFamily="18" charset="0"/>
              </a:rPr>
              <a:t>profesori au titlul de doctor în</a:t>
            </a:r>
            <a:r>
              <a:rPr lang="ro-RO" sz="2000" dirty="0">
                <a:solidFill>
                  <a:prstClr val="black"/>
                </a:solidFill>
                <a:latin typeface="Times New Roman" pitchFamily="18" charset="0"/>
                <a:ea typeface="Calibri" pitchFamily="34" charset="0"/>
                <a:cs typeface="Times New Roman" pitchFamily="18" charset="0"/>
              </a:rPr>
              <a:t> </a:t>
            </a:r>
            <a:r>
              <a:rPr lang="vi-VN" sz="2000" dirty="0">
                <a:solidFill>
                  <a:prstClr val="black"/>
                </a:solidFill>
                <a:latin typeface="Times New Roman" pitchFamily="18" charset="0"/>
                <a:ea typeface="Calibri" pitchFamily="34" charset="0"/>
                <a:cs typeface="Times New Roman" pitchFamily="18" charset="0"/>
              </a:rPr>
              <a:t>ştiinţe</a:t>
            </a:r>
            <a:r>
              <a:rPr lang="ro-RO" sz="2000" dirty="0">
                <a:solidFill>
                  <a:prstClr val="black"/>
                </a:solidFill>
                <a:latin typeface="Times New Roman" pitchFamily="18" charset="0"/>
                <a:ea typeface="Calibri" pitchFamily="34" charset="0"/>
                <a:cs typeface="Times New Roman" pitchFamily="18" charset="0"/>
              </a:rPr>
              <a:t>, </a:t>
            </a:r>
            <a:r>
              <a:rPr lang="vi-VN" sz="2000" dirty="0">
                <a:solidFill>
                  <a:prstClr val="black"/>
                </a:solidFill>
                <a:latin typeface="Times New Roman" pitchFamily="18" charset="0"/>
                <a:ea typeface="Calibri" pitchFamily="34" charset="0"/>
                <a:cs typeface="Times New Roman" pitchFamily="18" charset="0"/>
              </a:rPr>
              <a:t> </a:t>
            </a:r>
            <a:endParaRPr lang="ro-RO" sz="2000" dirty="0" smtClean="0">
              <a:solidFill>
                <a:prstClr val="black"/>
              </a:solidFill>
              <a:latin typeface="Times New Roman" pitchFamily="18" charset="0"/>
              <a:ea typeface="Calibri" pitchFamily="34" charset="0"/>
              <a:cs typeface="Times New Roman" pitchFamily="18" charset="0"/>
            </a:endParaRPr>
          </a:p>
          <a:p>
            <a:pPr marL="914400" lvl="0" fontAlgn="base">
              <a:spcBef>
                <a:spcPct val="0"/>
              </a:spcBef>
              <a:spcAft>
                <a:spcPct val="0"/>
              </a:spcAft>
              <a:buClr>
                <a:srgbClr val="C00000"/>
              </a:buClr>
              <a:buFont typeface="Wingdings" pitchFamily="2" charset="2"/>
              <a:buChar char="§"/>
            </a:pPr>
            <a:r>
              <a:rPr lang="ro-RO" sz="2000" dirty="0" smtClean="0">
                <a:solidFill>
                  <a:prstClr val="black"/>
                </a:solidFill>
                <a:latin typeface="Times New Roman" pitchFamily="18" charset="0"/>
                <a:ea typeface="Calibri" pitchFamily="34" charset="0"/>
                <a:cs typeface="Times New Roman" pitchFamily="18" charset="0"/>
              </a:rPr>
              <a:t>3</a:t>
            </a:r>
            <a:r>
              <a:rPr lang="vi-VN" sz="2000" dirty="0">
                <a:solidFill>
                  <a:prstClr val="black"/>
                </a:solidFill>
                <a:latin typeface="Times New Roman" pitchFamily="18" charset="0"/>
                <a:ea typeface="Calibri" pitchFamily="34" charset="0"/>
                <a:cs typeface="Times New Roman" pitchFamily="18" charset="0"/>
              </a:rPr>
              <a:t>3 profesori cu gradul didactic I</a:t>
            </a:r>
            <a:r>
              <a:rPr lang="ro-RO" sz="2000" dirty="0">
                <a:solidFill>
                  <a:prstClr val="black"/>
                </a:solidFill>
                <a:latin typeface="Times New Roman" pitchFamily="18" charset="0"/>
                <a:ea typeface="Calibri" pitchFamily="34" charset="0"/>
                <a:cs typeface="Times New Roman" pitchFamily="18" charset="0"/>
              </a:rPr>
              <a:t>, </a:t>
            </a:r>
            <a:endParaRPr lang="ro-RO" sz="2000" dirty="0" smtClean="0">
              <a:solidFill>
                <a:prstClr val="black"/>
              </a:solidFill>
              <a:latin typeface="Times New Roman" pitchFamily="18" charset="0"/>
              <a:ea typeface="Calibri" pitchFamily="34" charset="0"/>
              <a:cs typeface="Times New Roman" pitchFamily="18" charset="0"/>
            </a:endParaRPr>
          </a:p>
          <a:p>
            <a:pPr marL="914400" lvl="0" fontAlgn="base">
              <a:spcBef>
                <a:spcPct val="0"/>
              </a:spcBef>
              <a:spcAft>
                <a:spcPct val="0"/>
              </a:spcAft>
              <a:buClr>
                <a:srgbClr val="C00000"/>
              </a:buClr>
              <a:buFont typeface="Wingdings" pitchFamily="2" charset="2"/>
              <a:buChar char="§"/>
            </a:pPr>
            <a:r>
              <a:rPr lang="ro-RO" sz="2000" dirty="0" smtClean="0">
                <a:solidFill>
                  <a:prstClr val="black"/>
                </a:solidFill>
                <a:latin typeface="Times New Roman" pitchFamily="18" charset="0"/>
                <a:ea typeface="Calibri" pitchFamily="34" charset="0"/>
                <a:cs typeface="Times New Roman" pitchFamily="18" charset="0"/>
              </a:rPr>
              <a:t>11</a:t>
            </a:r>
            <a:r>
              <a:rPr lang="vi-VN" sz="2000" dirty="0" smtClean="0">
                <a:solidFill>
                  <a:prstClr val="black"/>
                </a:solidFill>
                <a:latin typeface="Times New Roman" pitchFamily="18" charset="0"/>
                <a:ea typeface="Calibri" pitchFamily="34" charset="0"/>
                <a:cs typeface="Times New Roman" pitchFamily="18" charset="0"/>
              </a:rPr>
              <a:t> </a:t>
            </a:r>
            <a:r>
              <a:rPr lang="vi-VN" sz="2000" dirty="0">
                <a:solidFill>
                  <a:prstClr val="black"/>
                </a:solidFill>
                <a:latin typeface="Times New Roman" pitchFamily="18" charset="0"/>
                <a:ea typeface="Calibri" pitchFamily="34" charset="0"/>
                <a:cs typeface="Times New Roman" pitchFamily="18" charset="0"/>
              </a:rPr>
              <a:t>profesori cu gradul didactic II</a:t>
            </a:r>
            <a:r>
              <a:rPr lang="ro-RO" sz="2000" dirty="0">
                <a:solidFill>
                  <a:prstClr val="black"/>
                </a:solidFill>
                <a:latin typeface="Times New Roman" pitchFamily="18" charset="0"/>
                <a:ea typeface="Calibri" pitchFamily="34" charset="0"/>
                <a:cs typeface="Times New Roman" pitchFamily="18" charset="0"/>
              </a:rPr>
              <a:t>,</a:t>
            </a:r>
            <a:r>
              <a:rPr lang="vi-VN" sz="2000" dirty="0">
                <a:solidFill>
                  <a:prstClr val="black"/>
                </a:solidFill>
                <a:latin typeface="Times New Roman" pitchFamily="18" charset="0"/>
                <a:ea typeface="Calibri" pitchFamily="34" charset="0"/>
                <a:cs typeface="Times New Roman" pitchFamily="18" charset="0"/>
              </a:rPr>
              <a:t> </a:t>
            </a:r>
            <a:endParaRPr lang="ro-RO" sz="2000" dirty="0" smtClean="0">
              <a:solidFill>
                <a:prstClr val="black"/>
              </a:solidFill>
              <a:latin typeface="Times New Roman" pitchFamily="18" charset="0"/>
              <a:ea typeface="Calibri" pitchFamily="34" charset="0"/>
              <a:cs typeface="Times New Roman" pitchFamily="18" charset="0"/>
            </a:endParaRPr>
          </a:p>
          <a:p>
            <a:pPr marL="914400" lvl="0" fontAlgn="base">
              <a:spcBef>
                <a:spcPct val="0"/>
              </a:spcBef>
              <a:spcAft>
                <a:spcPct val="0"/>
              </a:spcAft>
              <a:buClr>
                <a:srgbClr val="C00000"/>
              </a:buClr>
              <a:buFont typeface="Wingdings" pitchFamily="2" charset="2"/>
              <a:buChar char="§"/>
            </a:pPr>
            <a:r>
              <a:rPr lang="vi-VN" sz="2000" dirty="0" smtClean="0">
                <a:solidFill>
                  <a:prstClr val="black"/>
                </a:solidFill>
                <a:latin typeface="Times New Roman" pitchFamily="18" charset="0"/>
                <a:ea typeface="Calibri" pitchFamily="34" charset="0"/>
                <a:cs typeface="Times New Roman" pitchFamily="18" charset="0"/>
              </a:rPr>
              <a:t>1</a:t>
            </a:r>
            <a:r>
              <a:rPr lang="ro-RO" sz="2000" dirty="0">
                <a:solidFill>
                  <a:prstClr val="black"/>
                </a:solidFill>
                <a:latin typeface="Times New Roman" pitchFamily="18" charset="0"/>
                <a:ea typeface="Calibri" pitchFamily="34" charset="0"/>
                <a:cs typeface="Times New Roman" pitchFamily="18" charset="0"/>
              </a:rPr>
              <a:t>6</a:t>
            </a:r>
            <a:r>
              <a:rPr lang="vi-VN" sz="2000" dirty="0">
                <a:solidFill>
                  <a:prstClr val="black"/>
                </a:solidFill>
                <a:latin typeface="Times New Roman" pitchFamily="18" charset="0"/>
                <a:ea typeface="Calibri" pitchFamily="34" charset="0"/>
                <a:cs typeface="Times New Roman" pitchFamily="18" charset="0"/>
              </a:rPr>
              <a:t> profesori cu definitivat în</a:t>
            </a:r>
            <a:r>
              <a:rPr lang="ro-RO" sz="2000" dirty="0">
                <a:solidFill>
                  <a:prstClr val="black"/>
                </a:solidFill>
                <a:latin typeface="Times New Roman" pitchFamily="18" charset="0"/>
                <a:ea typeface="Calibri" pitchFamily="34" charset="0"/>
                <a:cs typeface="Times New Roman" pitchFamily="18" charset="0"/>
              </a:rPr>
              <a:t> învățământ</a:t>
            </a:r>
            <a:endParaRPr lang="vi-VN" sz="2000" dirty="0">
              <a:solidFill>
                <a:prstClr val="black"/>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endParaRPr lang="ro-RO" sz="900" dirty="0">
              <a:solidFill>
                <a:prstClr val="black"/>
              </a:solidFill>
              <a:latin typeface="Arial" pitchFamily="34" charset="0"/>
              <a:cs typeface="Arial" pitchFamily="34" charset="0"/>
            </a:endParaRPr>
          </a:p>
        </p:txBody>
      </p:sp>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Turist">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2505</TotalTime>
  <Words>792</Words>
  <Application>Microsoft Office PowerPoint</Application>
  <PresentationFormat>Expunere pe ecran (4:3)</PresentationFormat>
  <Paragraphs>182</Paragraphs>
  <Slides>51</Slides>
  <Notes>8</Notes>
  <HiddenSlides>0</HiddenSlides>
  <MMClips>0</MMClips>
  <ScaleCrop>false</ScaleCrop>
  <HeadingPairs>
    <vt:vector size="4" baseType="variant">
      <vt:variant>
        <vt:lpstr>Temă</vt:lpstr>
      </vt:variant>
      <vt:variant>
        <vt:i4>1</vt:i4>
      </vt:variant>
      <vt:variant>
        <vt:lpstr>Titluri diapozitive</vt:lpstr>
      </vt:variant>
      <vt:variant>
        <vt:i4>51</vt:i4>
      </vt:variant>
    </vt:vector>
  </HeadingPairs>
  <TitlesOfParts>
    <vt:vector size="52" baseType="lpstr">
      <vt:lpstr>Aspect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     </vt:lpstr>
      <vt:lpstr>Prezentare PowerPoint</vt:lpstr>
      <vt:lpstr> balul  bobocilor</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…de Halloween,  toatĂ  lumea  petrece…</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Diapozitivul 1</dc:title>
  <dc:creator>Adriana Stefan</dc:creator>
  <cp:lastModifiedBy>Director</cp:lastModifiedBy>
  <cp:revision>263</cp:revision>
  <dcterms:created xsi:type="dcterms:W3CDTF">2014-03-18T10:15:00Z</dcterms:created>
  <dcterms:modified xsi:type="dcterms:W3CDTF">2023-04-24T10:19:24Z</dcterms:modified>
</cp:coreProperties>
</file>